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8" r:id="rId3"/>
    <p:sldId id="259" r:id="rId4"/>
    <p:sldId id="260" r:id="rId5"/>
    <p:sldId id="261" r:id="rId6"/>
    <p:sldId id="262" r:id="rId7"/>
    <p:sldId id="286" r:id="rId8"/>
    <p:sldId id="287" r:id="rId9"/>
    <p:sldId id="288" r:id="rId10"/>
    <p:sldId id="289" r:id="rId11"/>
    <p:sldId id="263" r:id="rId12"/>
    <p:sldId id="264" r:id="rId13"/>
    <p:sldId id="265" r:id="rId14"/>
    <p:sldId id="266" r:id="rId15"/>
    <p:sldId id="267" r:id="rId16"/>
    <p:sldId id="291" r:id="rId17"/>
    <p:sldId id="292" r:id="rId18"/>
    <p:sldId id="293" r:id="rId19"/>
    <p:sldId id="271" r:id="rId20"/>
    <p:sldId id="273" r:id="rId21"/>
    <p:sldId id="274" r:id="rId22"/>
    <p:sldId id="275" r:id="rId23"/>
    <p:sldId id="276" r:id="rId24"/>
    <p:sldId id="277" r:id="rId25"/>
    <p:sldId id="294" r:id="rId26"/>
    <p:sldId id="278" r:id="rId27"/>
    <p:sldId id="279" r:id="rId28"/>
    <p:sldId id="295" r:id="rId29"/>
    <p:sldId id="281" r:id="rId30"/>
    <p:sldId id="298" r:id="rId3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74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E3735D-066B-4C00-80BD-87FA7DA0E859}" type="datetimeFigureOut">
              <a:rPr lang="it-IT" smtClean="0"/>
              <a:t>04/02/2015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C3B250-1FD6-4F1D-B6BF-07A8EAC4F9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1927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3B250-1FD6-4F1D-B6BF-07A8EAC4F97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3665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3B250-1FD6-4F1D-B6BF-07A8EAC4F97A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69958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3B250-1FD6-4F1D-B6BF-07A8EAC4F97A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47445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3B250-1FD6-4F1D-B6BF-07A8EAC4F97A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7680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3B250-1FD6-4F1D-B6BF-07A8EAC4F97A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41541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3B250-1FD6-4F1D-B6BF-07A8EAC4F97A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20840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3B250-1FD6-4F1D-B6BF-07A8EAC4F97A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88193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3B250-1FD6-4F1D-B6BF-07A8EAC4F97A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88193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3B250-1FD6-4F1D-B6BF-07A8EAC4F97A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88193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3B250-1FD6-4F1D-B6BF-07A8EAC4F97A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71600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3B250-1FD6-4F1D-B6BF-07A8EAC4F97A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222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3B250-1FD6-4F1D-B6BF-07A8EAC4F97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70549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3B250-1FD6-4F1D-B6BF-07A8EAC4F97A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87436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3B250-1FD6-4F1D-B6BF-07A8EAC4F97A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15570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3B250-1FD6-4F1D-B6BF-07A8EAC4F97A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30164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3B250-1FD6-4F1D-B6BF-07A8EAC4F97A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83611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3B250-1FD6-4F1D-B6BF-07A8EAC4F97A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3512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3B250-1FD6-4F1D-B6BF-07A8EAC4F97A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02721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3B250-1FD6-4F1D-B6BF-07A8EAC4F97A}" type="slidenum">
              <a:rPr lang="it-IT" smtClean="0"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02721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3B250-1FD6-4F1D-B6BF-07A8EAC4F97A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6357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3B250-1FD6-4F1D-B6BF-07A8EAC4F97A}" type="slidenum">
              <a:rPr lang="it-IT" smtClean="0"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63572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3B250-1FD6-4F1D-B6BF-07A8EAC4F97A}" type="slidenum">
              <a:rPr lang="it-IT" smtClean="0"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0069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3B250-1FD6-4F1D-B6BF-07A8EAC4F97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21834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3B250-1FD6-4F1D-B6BF-07A8EAC4F97A}" type="slidenum">
              <a:rPr lang="it-IT" smtClean="0"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9379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3B250-1FD6-4F1D-B6BF-07A8EAC4F97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5713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3B250-1FD6-4F1D-B6BF-07A8EAC4F97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87369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3B250-1FD6-4F1D-B6BF-07A8EAC4F97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91489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3B250-1FD6-4F1D-B6BF-07A8EAC4F97A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9798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3B250-1FD6-4F1D-B6BF-07A8EAC4F97A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20695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3B250-1FD6-4F1D-B6BF-07A8EAC4F97A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7012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E75B-BC7B-4DCE-98C2-0F61B1FDACBA}" type="datetimeFigureOut">
              <a:rPr lang="it-IT" smtClean="0"/>
              <a:t>04/02/2015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0D1E-92DF-4442-83F5-D478E3BA0B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1499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E75B-BC7B-4DCE-98C2-0F61B1FDACBA}" type="datetimeFigureOut">
              <a:rPr lang="it-IT" smtClean="0"/>
              <a:t>04/02/2015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0D1E-92DF-4442-83F5-D478E3BA0B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4479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E75B-BC7B-4DCE-98C2-0F61B1FDACBA}" type="datetimeFigureOut">
              <a:rPr lang="it-IT" smtClean="0"/>
              <a:t>04/02/2015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0D1E-92DF-4442-83F5-D478E3BA0B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6566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E75B-BC7B-4DCE-98C2-0F61B1FDACBA}" type="datetimeFigureOut">
              <a:rPr lang="it-IT" smtClean="0"/>
              <a:t>04/02/2015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0D1E-92DF-4442-83F5-D478E3BA0B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98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E75B-BC7B-4DCE-98C2-0F61B1FDACBA}" type="datetimeFigureOut">
              <a:rPr lang="it-IT" smtClean="0"/>
              <a:t>04/02/2015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0D1E-92DF-4442-83F5-D478E3BA0B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2056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E75B-BC7B-4DCE-98C2-0F61B1FDACBA}" type="datetimeFigureOut">
              <a:rPr lang="it-IT" smtClean="0"/>
              <a:t>04/02/2015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0D1E-92DF-4442-83F5-D478E3BA0B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9480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E75B-BC7B-4DCE-98C2-0F61B1FDACBA}" type="datetimeFigureOut">
              <a:rPr lang="it-IT" smtClean="0"/>
              <a:t>04/02/2015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0D1E-92DF-4442-83F5-D478E3BA0B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2899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E75B-BC7B-4DCE-98C2-0F61B1FDACBA}" type="datetimeFigureOut">
              <a:rPr lang="it-IT" smtClean="0"/>
              <a:t>04/02/2015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0D1E-92DF-4442-83F5-D478E3BA0B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730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E75B-BC7B-4DCE-98C2-0F61B1FDACBA}" type="datetimeFigureOut">
              <a:rPr lang="it-IT" smtClean="0"/>
              <a:t>04/02/2015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0D1E-92DF-4442-83F5-D478E3BA0B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8398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E75B-BC7B-4DCE-98C2-0F61B1FDACBA}" type="datetimeFigureOut">
              <a:rPr lang="it-IT" smtClean="0"/>
              <a:t>04/02/2015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0D1E-92DF-4442-83F5-D478E3BA0B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5587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E75B-BC7B-4DCE-98C2-0F61B1FDACBA}" type="datetimeFigureOut">
              <a:rPr lang="it-IT" smtClean="0"/>
              <a:t>04/02/2015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0D1E-92DF-4442-83F5-D478E3BA0B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0748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BE75B-BC7B-4DCE-98C2-0F61B1FDACBA}" type="datetimeFigureOut">
              <a:rPr lang="it-IT" smtClean="0"/>
              <a:t>04/02/2015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30D1E-92DF-4442-83F5-D478E3BA0B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7689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0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3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-12104"/>
            <a:ext cx="9144000" cy="688461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12167"/>
            <a:ext cx="6480720" cy="6480720"/>
          </a:xfrm>
          <a:prstGeom prst="rect">
            <a:avLst/>
          </a:prstGeom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00591" y="4869160"/>
            <a:ext cx="6907303" cy="1752600"/>
          </a:xfrm>
        </p:spPr>
        <p:txBody>
          <a:bodyPr>
            <a:normAutofit fontScale="92500" lnSpcReduction="20000"/>
          </a:bodyPr>
          <a:lstStyle/>
          <a:p>
            <a:pPr lvl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Percorso Formativo </a:t>
            </a:r>
            <a:r>
              <a:rPr lang="it-IT" altLang="it-IT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Volontari </a:t>
            </a:r>
            <a:r>
              <a:rPr lang="it-IT" altLang="it-IT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Caritas Parrocchiali  </a:t>
            </a:r>
            <a:r>
              <a:rPr lang="it-IT" altLang="it-IT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e Diocesani </a:t>
            </a:r>
            <a:endParaRPr lang="it-IT" altLang="it-IT" dirty="0">
              <a:solidFill>
                <a:srgbClr val="002060"/>
              </a:solidFill>
              <a:latin typeface="Helvetica" charset="0"/>
              <a:cs typeface="Helvetica" charset="0"/>
              <a:sym typeface="Helvetica" charset="0"/>
            </a:endParaRPr>
          </a:p>
          <a:p>
            <a:endParaRPr lang="it-IT" dirty="0">
              <a:solidFill>
                <a:srgbClr val="002060"/>
              </a:solidFill>
            </a:endParaRPr>
          </a:p>
        </p:txBody>
      </p:sp>
      <p:pic>
        <p:nvPicPr>
          <p:cNvPr id="9" name="Immagine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12166"/>
            <a:ext cx="2952328" cy="11759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77082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altLang="it-IT" b="1" dirty="0" smtClean="0"/>
              <a:t> </a:t>
            </a:r>
          </a:p>
          <a:p>
            <a:pPr marL="0" indent="0" algn="ctr">
              <a:buNone/>
            </a:pPr>
            <a:r>
              <a:rPr lang="it-IT" altLang="it-IT" sz="4800" b="1" dirty="0" smtClean="0">
                <a:latin typeface="Georgia" panose="02040502050405020303" pitchFamily="18" charset="0"/>
              </a:rPr>
              <a:t>Sono compiti che si presuppongono a vicenda e non possono essere separati l’uno dall’altro»</a:t>
            </a:r>
          </a:p>
          <a:p>
            <a:pPr algn="ctr"/>
            <a:endParaRPr lang="it-IT" altLang="it-IT" sz="4800" b="1" dirty="0" smtClean="0">
              <a:latin typeface="Georgia" panose="02040502050405020303" pitchFamily="18" charset="0"/>
            </a:endParaRPr>
          </a:p>
          <a:p>
            <a:pPr marL="0" indent="0" algn="ctr">
              <a:buNone/>
            </a:pPr>
            <a:r>
              <a:rPr lang="it-IT" altLang="it-IT" sz="4800" b="1" dirty="0" smtClean="0">
                <a:latin typeface="Georgia" panose="02040502050405020303" pitchFamily="18" charset="0"/>
              </a:rPr>
              <a:t>	</a:t>
            </a:r>
            <a:r>
              <a:rPr lang="it-IT" altLang="it-IT" sz="2200" b="1" dirty="0" smtClean="0">
                <a:latin typeface="Georgia" panose="02040502050405020303" pitchFamily="18" charset="0"/>
              </a:rPr>
              <a:t>(Deus Caritas est, 25)</a:t>
            </a:r>
          </a:p>
          <a:p>
            <a:pPr algn="ctr"/>
            <a:endParaRPr lang="it-IT" sz="2200" dirty="0">
              <a:latin typeface="Georgia" panose="02040502050405020303" pitchFamily="18" charset="0"/>
            </a:endParaRP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4873270" y="692696"/>
            <a:ext cx="4114800" cy="5089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CARITA’ NELLA CHIESA</a:t>
            </a: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8" name="AutoShape 3"/>
          <p:cNvSpPr>
            <a:spLocks/>
          </p:cNvSpPr>
          <p:nvPr/>
        </p:nvSpPr>
        <p:spPr bwMode="auto">
          <a:xfrm>
            <a:off x="361595" y="188640"/>
            <a:ext cx="8626475" cy="396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r" defTabSz="914400" eaLnBrk="1"/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Percorso </a:t>
            </a:r>
            <a:r>
              <a:rPr lang="it-IT" alt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Formativo </a:t>
            </a:r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Volontari Caritas</a:t>
            </a:r>
            <a:endParaRPr lang="it-IT" altLang="it-IT" dirty="0">
              <a:solidFill>
                <a:srgbClr val="002060"/>
              </a:solidFill>
            </a:endParaRPr>
          </a:p>
        </p:txBody>
      </p:sp>
      <p:pic>
        <p:nvPicPr>
          <p:cNvPr id="10" name="Immagine 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942"/>
            <a:ext cx="1584176" cy="796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207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88024" y="692696"/>
            <a:ext cx="4114800" cy="508918"/>
          </a:xfrm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CARITA’ NELLA CHIESA</a:t>
            </a: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altLang="it-IT" sz="28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«Dio non è indifferente al mondo, ma lo ama fino a dare il suo Figlio per la salvezza di ogni uomo. Nell’incarnazione, nella vita terrena, nella morte e risurrezione del Figlio di Dio, si apre definitivamente la porta tra Dio e uomo, tra cielo e terra. La Chiesa è come la mano che tiene aperta questa porta mediante la proclamazione della Parola, la celebrazione dei Sacramenti, la testimonianza della fede che si rende efficace nella carità» (</a:t>
            </a:r>
            <a:r>
              <a:rPr lang="it-IT" altLang="it-IT" sz="2800" b="1" dirty="0" err="1" smtClean="0">
                <a:solidFill>
                  <a:schemeClr val="bg1"/>
                </a:solidFill>
                <a:latin typeface="Georgia" panose="02040502050405020303" pitchFamily="18" charset="0"/>
              </a:rPr>
              <a:t>cfr</a:t>
            </a:r>
            <a:r>
              <a:rPr lang="it-IT" altLang="it-IT" sz="28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it-IT" altLang="it-IT" sz="2800" b="1" dirty="0" err="1" smtClean="0">
                <a:solidFill>
                  <a:schemeClr val="bg1"/>
                </a:solidFill>
                <a:latin typeface="Georgia" panose="02040502050405020303" pitchFamily="18" charset="0"/>
              </a:rPr>
              <a:t>Gal</a:t>
            </a:r>
            <a:r>
              <a:rPr lang="it-IT" altLang="it-IT" sz="28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 5,6). </a:t>
            </a:r>
          </a:p>
          <a:p>
            <a:pPr algn="ctr"/>
            <a:endParaRPr lang="it-IT" altLang="it-IT" sz="28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ctr"/>
            <a:endParaRPr lang="it-IT" altLang="it-IT" sz="2800" b="1" dirty="0" smtClean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r>
              <a:rPr lang="it-IT" altLang="it-IT" sz="18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(Messaggio del Santo Padre Francesco per la Quaresima 2015)</a:t>
            </a:r>
          </a:p>
          <a:p>
            <a:pPr algn="just"/>
            <a:endParaRPr lang="it-IT" sz="18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8" name="AutoShape 3"/>
          <p:cNvSpPr>
            <a:spLocks/>
          </p:cNvSpPr>
          <p:nvPr/>
        </p:nvSpPr>
        <p:spPr bwMode="auto">
          <a:xfrm>
            <a:off x="361595" y="188640"/>
            <a:ext cx="8626475" cy="396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r" defTabSz="914400" eaLnBrk="1"/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Percorso </a:t>
            </a:r>
            <a:r>
              <a:rPr lang="it-IT" alt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Formativo </a:t>
            </a:r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Volontari Caritas</a:t>
            </a:r>
            <a:endParaRPr lang="it-IT" altLang="it-IT" dirty="0">
              <a:solidFill>
                <a:srgbClr val="002060"/>
              </a:solidFill>
            </a:endParaRPr>
          </a:p>
        </p:txBody>
      </p:sp>
      <p:pic>
        <p:nvPicPr>
          <p:cNvPr id="9" name="Immagin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942"/>
            <a:ext cx="1584176" cy="796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923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5889" y="0"/>
            <a:ext cx="9144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188" y="908720"/>
            <a:ext cx="8229600" cy="5832648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it-IT" altLang="it-IT" sz="28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UNA </a:t>
            </a:r>
            <a:r>
              <a:rPr lang="it-IT" altLang="it-IT" sz="2800" b="1" dirty="0">
                <a:solidFill>
                  <a:srgbClr val="C00000"/>
                </a:solidFill>
                <a:latin typeface="Georgia" panose="02040502050405020303" pitchFamily="18" charset="0"/>
              </a:rPr>
              <a:t>SCELTA STRATEGICA PER UNA CONVERSIONE ALLA PASTORALE DELLA CARITÀ: </a:t>
            </a:r>
          </a:p>
          <a:p>
            <a:pPr marL="0" indent="0" algn="ctr">
              <a:buNone/>
              <a:defRPr/>
            </a:pPr>
            <a:r>
              <a:rPr lang="it-IT" altLang="it-IT" sz="2800" b="1" dirty="0">
                <a:solidFill>
                  <a:srgbClr val="C00000"/>
                </a:solidFill>
                <a:latin typeface="Georgia" panose="02040502050405020303" pitchFamily="18" charset="0"/>
              </a:rPr>
              <a:t>LA CARITAS</a:t>
            </a:r>
            <a:endParaRPr lang="it-IT" altLang="it-IT" sz="2800" dirty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 algn="just">
              <a:defRPr/>
            </a:pPr>
            <a:endParaRPr lang="it-IT" altLang="it-IT" sz="2800" dirty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 marL="0" indent="0" algn="just">
              <a:buSzPct val="100000"/>
              <a:buNone/>
              <a:defRPr/>
            </a:pPr>
            <a:r>
              <a:rPr lang="it-IT" altLang="it-IT" sz="2800" dirty="0">
                <a:solidFill>
                  <a:srgbClr val="C00000"/>
                </a:solidFill>
                <a:latin typeface="Georgia" panose="02040502050405020303" pitchFamily="18" charset="0"/>
              </a:rPr>
              <a:t>Dopo la cessazione della P.O.A. (Pontificia opera di assistenza), in risposta alle esigenze di una società complessa e in continuo cambiamento, tenendo conto delle indicazioni del Concilio Vaticano II i Vescovi italiani, su indicazione di Paolo VI, il 2 luglio 1971 con decreto della C.E.I., hanno istituito:</a:t>
            </a:r>
          </a:p>
          <a:p>
            <a:pPr marL="0" indent="0" algn="ctr">
              <a:buSzPct val="100000"/>
              <a:buNone/>
              <a:defRPr/>
            </a:pPr>
            <a:r>
              <a:rPr lang="it-IT" altLang="it-IT" sz="28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LA </a:t>
            </a:r>
            <a:r>
              <a:rPr lang="it-IT" altLang="it-IT" sz="2800" b="1" dirty="0">
                <a:solidFill>
                  <a:srgbClr val="C00000"/>
                </a:solidFill>
                <a:latin typeface="Georgia" panose="02040502050405020303" pitchFamily="18" charset="0"/>
              </a:rPr>
              <a:t>CARITAS ITALIANA</a:t>
            </a:r>
          </a:p>
          <a:p>
            <a:pPr algn="just">
              <a:defRPr/>
            </a:pPr>
            <a:endParaRPr lang="it-IT" altLang="it-IT" sz="2800" dirty="0">
              <a:solidFill>
                <a:srgbClr val="C00000"/>
              </a:solidFill>
            </a:endParaRPr>
          </a:p>
          <a:p>
            <a:endParaRPr lang="it-IT" sz="2800" dirty="0">
              <a:solidFill>
                <a:srgbClr val="C00000"/>
              </a:solidFill>
            </a:endParaRPr>
          </a:p>
        </p:txBody>
      </p:sp>
      <p:sp>
        <p:nvSpPr>
          <p:cNvPr id="8" name="AutoShape 3"/>
          <p:cNvSpPr>
            <a:spLocks/>
          </p:cNvSpPr>
          <p:nvPr/>
        </p:nvSpPr>
        <p:spPr bwMode="auto">
          <a:xfrm>
            <a:off x="361595" y="188640"/>
            <a:ext cx="8626475" cy="396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r" defTabSz="914400" eaLnBrk="1"/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Percorso </a:t>
            </a:r>
            <a:r>
              <a:rPr lang="it-IT" alt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Formativo </a:t>
            </a:r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Volontari Caritas</a:t>
            </a:r>
            <a:endParaRPr lang="it-IT" altLang="it-IT" dirty="0">
              <a:solidFill>
                <a:srgbClr val="002060"/>
              </a:solidFill>
            </a:endParaRPr>
          </a:p>
        </p:txBody>
      </p:sp>
      <p:pic>
        <p:nvPicPr>
          <p:cNvPr id="9" name="Immagin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942"/>
            <a:ext cx="1584176" cy="796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9040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97" t="2452" r="18218" b="-2452"/>
          <a:stretch/>
        </p:blipFill>
        <p:spPr>
          <a:xfrm>
            <a:off x="-1622" y="-27384"/>
            <a:ext cx="9192046" cy="712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96136" y="585515"/>
            <a:ext cx="2684984" cy="528276"/>
          </a:xfrm>
        </p:spPr>
        <p:txBody>
          <a:bodyPr>
            <a:normAutofit/>
          </a:bodyPr>
          <a:lstStyle/>
          <a:p>
            <a:r>
              <a:rPr lang="it-IT" altLang="it-IT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IDENTITA’</a:t>
            </a:r>
            <a:endParaRPr lang="it-IT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61595" y="1124744"/>
            <a:ext cx="8660416" cy="460851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altLang="it-IT" sz="2400" b="1" dirty="0" smtClean="0"/>
              <a:t> </a:t>
            </a:r>
          </a:p>
          <a:p>
            <a:pPr marL="0" indent="0">
              <a:buNone/>
            </a:pPr>
            <a:r>
              <a:rPr lang="it-IT" altLang="it-IT" sz="2400" b="1" dirty="0" smtClean="0"/>
              <a:t>“La Caritas Italiana è l’ORGANISMO PASTORALE costituito dalla CEI al fine di promuovere,  anche  in collaborazione con altri organismi, LA TESTIMONIANZA  DELLA  CARITÀ  DELLA COMUNITÀ ECCLESIALE ITALIANA, in  forme  consone ai  tempi e ai  bisogni, in  vista  dello sviluppo  integrale  dell’uomo,             della  giustizia  sociale e della pace, con particolare attenzione         agli  ultimi  e  con  prevalente funzione pedagogica”. </a:t>
            </a:r>
          </a:p>
          <a:p>
            <a:pPr marL="0" indent="0" algn="ctr">
              <a:buNone/>
            </a:pPr>
            <a:r>
              <a:rPr lang="it-IT" altLang="it-IT" sz="2400" b="1" dirty="0" smtClean="0"/>
              <a:t>                     						  </a:t>
            </a:r>
            <a:r>
              <a:rPr lang="it-IT" altLang="it-IT" sz="1600" b="1" dirty="0" smtClean="0"/>
              <a:t>Art.  1  </a:t>
            </a:r>
          </a:p>
          <a:p>
            <a:pPr marL="3657600" lvl="8" indent="0" algn="r">
              <a:buNone/>
            </a:pPr>
            <a:r>
              <a:rPr lang="it-IT" altLang="it-IT" sz="1600" b="1" dirty="0"/>
              <a:t>S</a:t>
            </a:r>
            <a:r>
              <a:rPr lang="it-IT" altLang="it-IT" sz="1600" b="1" dirty="0" smtClean="0"/>
              <a:t>tatuto Caritas Italiana</a:t>
            </a:r>
            <a:endParaRPr lang="it-IT" altLang="it-IT" sz="1600" dirty="0" smtClean="0"/>
          </a:p>
          <a:p>
            <a:pPr lvl="1"/>
            <a:endParaRPr lang="it-IT" sz="2400" dirty="0"/>
          </a:p>
        </p:txBody>
      </p:sp>
      <p:sp>
        <p:nvSpPr>
          <p:cNvPr id="8" name="AutoShape 3"/>
          <p:cNvSpPr>
            <a:spLocks/>
          </p:cNvSpPr>
          <p:nvPr/>
        </p:nvSpPr>
        <p:spPr bwMode="auto">
          <a:xfrm>
            <a:off x="361595" y="188640"/>
            <a:ext cx="8626475" cy="396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r" defTabSz="914400" eaLnBrk="1"/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Percorso </a:t>
            </a:r>
            <a:r>
              <a:rPr lang="it-IT" alt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Formativo </a:t>
            </a:r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Volontari Caritas</a:t>
            </a:r>
            <a:endParaRPr lang="it-IT" altLang="it-IT" dirty="0">
              <a:solidFill>
                <a:srgbClr val="002060"/>
              </a:solidFill>
            </a:endParaRPr>
          </a:p>
        </p:txBody>
      </p:sp>
      <p:pic>
        <p:nvPicPr>
          <p:cNvPr id="9" name="Immagine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942"/>
            <a:ext cx="1584176" cy="796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9221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5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3380" y="0"/>
            <a:ext cx="9144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0580" y="1412776"/>
            <a:ext cx="8229600" cy="42930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altLang="it-IT" sz="4400" dirty="0" smtClean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Paolo VI commentando lo Statuto in occasione del primo convegno delle Caritas, indicò le linee orientative sulle quali la Caritas si è mossa in questi anni: </a:t>
            </a:r>
          </a:p>
          <a:p>
            <a:pPr algn="just"/>
            <a:endParaRPr lang="it-IT" altLang="it-IT" sz="4400" dirty="0" smtClean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pPr algn="just"/>
            <a:endParaRPr lang="it-IT" sz="4400" dirty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8" name="AutoShape 3"/>
          <p:cNvSpPr>
            <a:spLocks/>
          </p:cNvSpPr>
          <p:nvPr/>
        </p:nvSpPr>
        <p:spPr bwMode="auto">
          <a:xfrm>
            <a:off x="361595" y="188640"/>
            <a:ext cx="8626475" cy="396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r" defTabSz="914400" eaLnBrk="1"/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Percorso </a:t>
            </a:r>
            <a:r>
              <a:rPr lang="it-IT" alt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Formativo </a:t>
            </a:r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Volontari Caritas</a:t>
            </a:r>
            <a:endParaRPr lang="it-IT" altLang="it-IT" dirty="0">
              <a:solidFill>
                <a:srgbClr val="002060"/>
              </a:solidFill>
            </a:endParaRPr>
          </a:p>
        </p:txBody>
      </p:sp>
      <p:pic>
        <p:nvPicPr>
          <p:cNvPr id="9" name="Immagin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942"/>
            <a:ext cx="1584176" cy="796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9624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3380" y="10751"/>
            <a:ext cx="9144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54419" y="584684"/>
            <a:ext cx="4336400" cy="504056"/>
          </a:xfrm>
        </p:spPr>
        <p:txBody>
          <a:bodyPr>
            <a:noAutofit/>
          </a:bodyPr>
          <a:lstStyle/>
          <a:p>
            <a:r>
              <a:rPr lang="it-IT" altLang="it-IT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altLang="it-IT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altLang="it-IT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Centralità Della Carità </a:t>
            </a:r>
            <a:br>
              <a:rPr lang="it-IT" altLang="it-IT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45638" y="836712"/>
            <a:ext cx="4856652" cy="28317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it-IT" altLang="it-IT" sz="2000" dirty="0" smtClean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endParaRPr lang="it-IT" altLang="it-IT" sz="2000" dirty="0" smtClean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pPr lvl="1" indent="0">
              <a:buNone/>
            </a:pPr>
            <a:r>
              <a:rPr lang="it-IT" altLang="it-IT" sz="2000" dirty="0" smtClean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«</a:t>
            </a:r>
            <a:r>
              <a:rPr lang="it-IT" altLang="it-IT" sz="3200" dirty="0" smtClean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La carità per la Chiesa banco di prova della sua credibilità nel mondo»</a:t>
            </a:r>
          </a:p>
          <a:p>
            <a:pPr marL="0" indent="0">
              <a:buSzPct val="100000"/>
              <a:buNone/>
            </a:pPr>
            <a:r>
              <a:rPr lang="it-IT" altLang="it-IT" sz="2000" dirty="0" smtClean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endParaRPr lang="it-IT" altLang="it-IT" dirty="0" smtClean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7603" y="1264006"/>
            <a:ext cx="2526725" cy="2481174"/>
          </a:xfrm>
          <a:prstGeom prst="rect">
            <a:avLst/>
          </a:prstGeom>
        </p:spPr>
      </p:pic>
      <p:sp>
        <p:nvSpPr>
          <p:cNvPr id="8" name="Segnaposto contenuto 2"/>
          <p:cNvSpPr txBox="1">
            <a:spLocks/>
          </p:cNvSpPr>
          <p:nvPr/>
        </p:nvSpPr>
        <p:spPr>
          <a:xfrm>
            <a:off x="4283968" y="3749422"/>
            <a:ext cx="3900807" cy="3063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indent="0" algn="r">
              <a:buNone/>
            </a:pPr>
            <a:r>
              <a:rPr lang="it-IT" altLang="it-IT" sz="3200" dirty="0" smtClean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«La carità sempre necessaria, come stimolo e completamento della giustizia»</a:t>
            </a: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729" y="3784805"/>
            <a:ext cx="3180651" cy="2858568"/>
          </a:xfrm>
          <a:prstGeom prst="rect">
            <a:avLst/>
          </a:prstGeom>
        </p:spPr>
      </p:pic>
      <p:sp>
        <p:nvSpPr>
          <p:cNvPr id="13" name="AutoShape 3"/>
          <p:cNvSpPr>
            <a:spLocks/>
          </p:cNvSpPr>
          <p:nvPr/>
        </p:nvSpPr>
        <p:spPr bwMode="auto">
          <a:xfrm>
            <a:off x="361595" y="188640"/>
            <a:ext cx="8626475" cy="396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r" defTabSz="914400" eaLnBrk="1"/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Percorso </a:t>
            </a:r>
            <a:r>
              <a:rPr lang="it-IT" alt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Formativo </a:t>
            </a:r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Volontari Caritas</a:t>
            </a:r>
            <a:endParaRPr lang="it-IT" altLang="it-IT" dirty="0">
              <a:solidFill>
                <a:srgbClr val="002060"/>
              </a:solidFill>
            </a:endParaRPr>
          </a:p>
        </p:txBody>
      </p:sp>
      <p:pic>
        <p:nvPicPr>
          <p:cNvPr id="14" name="Immagine 13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942"/>
            <a:ext cx="1584176" cy="796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3662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3380" y="10751"/>
            <a:ext cx="9144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54929" y="585515"/>
            <a:ext cx="5400600" cy="504056"/>
          </a:xfrm>
        </p:spPr>
        <p:txBody>
          <a:bodyPr>
            <a:noAutofit/>
          </a:bodyPr>
          <a:lstStyle/>
          <a:p>
            <a:r>
              <a:rPr lang="it-IT" altLang="it-IT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altLang="it-IT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altLang="it-IT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altLang="it-IT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altLang="it-IT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RUOLO ISTITUZIONALE DELLA CARITAS</a:t>
            </a:r>
            <a:br>
              <a:rPr lang="it-IT" altLang="it-IT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altLang="it-IT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altLang="it-IT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14534" y="476672"/>
            <a:ext cx="3751923" cy="6381328"/>
          </a:xfrm>
        </p:spPr>
        <p:txBody>
          <a:bodyPr>
            <a:noAutofit/>
          </a:bodyPr>
          <a:lstStyle/>
          <a:p>
            <a:pPr lvl="1" indent="0" algn="ctr">
              <a:buNone/>
            </a:pPr>
            <a:endParaRPr lang="it-IT" altLang="it-IT" sz="3200" dirty="0" smtClean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pPr lvl="1" indent="0" algn="ctr">
              <a:buNone/>
            </a:pPr>
            <a:r>
              <a:rPr lang="it-IT" altLang="it-IT" sz="3200" dirty="0" smtClean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La Caritas come "unico strumento ufficialmente riconosciuto, per promuovere, coordinare e potenziare le attività assistenziali"</a:t>
            </a:r>
          </a:p>
          <a:p>
            <a:pPr lvl="1" indent="0"/>
            <a:endParaRPr lang="it-IT" altLang="it-IT" sz="3200" dirty="0" smtClean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pPr marL="0" indent="0">
              <a:buSzPct val="100000"/>
              <a:buNone/>
            </a:pPr>
            <a:r>
              <a:rPr lang="it-IT" altLang="it-IT" dirty="0" smtClean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</a:p>
          <a:p>
            <a:endParaRPr lang="it-IT" dirty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33" r="8128"/>
          <a:stretch/>
        </p:blipFill>
        <p:spPr>
          <a:xfrm>
            <a:off x="3851920" y="1412776"/>
            <a:ext cx="5004048" cy="5192444"/>
          </a:xfrm>
          <a:prstGeom prst="rect">
            <a:avLst/>
          </a:prstGeom>
          <a:effectLst>
            <a:glow rad="444500">
              <a:srgbClr val="FF0000">
                <a:alpha val="45000"/>
              </a:srgbClr>
            </a:glow>
            <a:softEdge rad="393700"/>
          </a:effectLst>
        </p:spPr>
      </p:pic>
      <p:sp>
        <p:nvSpPr>
          <p:cNvPr id="9" name="AutoShape 3"/>
          <p:cNvSpPr>
            <a:spLocks/>
          </p:cNvSpPr>
          <p:nvPr/>
        </p:nvSpPr>
        <p:spPr bwMode="auto">
          <a:xfrm>
            <a:off x="361595" y="188640"/>
            <a:ext cx="8626475" cy="396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r" defTabSz="914400" eaLnBrk="1"/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Percorso </a:t>
            </a:r>
            <a:r>
              <a:rPr lang="it-IT" alt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Formativo </a:t>
            </a:r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Volontari Caritas</a:t>
            </a:r>
            <a:endParaRPr lang="it-IT" altLang="it-IT" dirty="0">
              <a:solidFill>
                <a:srgbClr val="002060"/>
              </a:solidFill>
            </a:endParaRPr>
          </a:p>
        </p:txBody>
      </p:sp>
      <p:pic>
        <p:nvPicPr>
          <p:cNvPr id="11" name="Immagine 1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942"/>
            <a:ext cx="1584176" cy="796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1202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29"/>
          <a:stretch/>
        </p:blipFill>
        <p:spPr>
          <a:xfrm>
            <a:off x="361595" y="974507"/>
            <a:ext cx="8448518" cy="5883493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19872" y="476672"/>
            <a:ext cx="5940152" cy="504056"/>
          </a:xfrm>
        </p:spPr>
        <p:txBody>
          <a:bodyPr>
            <a:noAutofit/>
          </a:bodyPr>
          <a:lstStyle/>
          <a:p>
            <a:r>
              <a:rPr lang="it-IT" altLang="it-IT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altLang="it-IT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altLang="it-IT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altLang="it-IT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altLang="it-IT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altLang="it-IT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altLang="it-IT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FUNZIONE PEDAGOGICA DELLA CARITAS</a:t>
            </a:r>
            <a:br>
              <a:rPr lang="it-IT" altLang="it-IT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altLang="it-IT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altLang="it-IT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altLang="it-IT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altLang="it-IT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-168358" y="4149080"/>
            <a:ext cx="9132846" cy="2232248"/>
          </a:xfrm>
        </p:spPr>
        <p:txBody>
          <a:bodyPr>
            <a:noAutofit/>
          </a:bodyPr>
          <a:lstStyle/>
          <a:p>
            <a:pPr lvl="1" indent="0" algn="ctr">
              <a:buNone/>
            </a:pPr>
            <a:endParaRPr lang="it-IT" altLang="it-IT" dirty="0" smtClean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lvl="1" indent="0">
              <a:buNone/>
            </a:pPr>
            <a:r>
              <a:rPr lang="it-IT" altLang="it-IT" dirty="0" smtClean="0">
                <a:solidFill>
                  <a:schemeClr val="bg1"/>
                </a:solidFill>
                <a:latin typeface="Georgia" panose="02040502050405020303" pitchFamily="18" charset="0"/>
              </a:rPr>
              <a:t>"Una crescita del Popolo di Dio, non è concepibile senza una maggior presa di coscienza da parte di tutta la comunità delle proprie responsabilità nei confronti dei bisogni dei suoi membri"</a:t>
            </a:r>
          </a:p>
          <a:p>
            <a:endParaRPr lang="it-IT" sz="2800" dirty="0" smtClean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>
              <a:buSzPct val="100000"/>
              <a:buNone/>
            </a:pPr>
            <a:r>
              <a:rPr lang="it-IT" altLang="it-IT" sz="2800" dirty="0" smtClean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</a:p>
          <a:p>
            <a:endParaRPr lang="it-IT" sz="28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5" t="5730" r="7277" b="80509"/>
          <a:stretch/>
        </p:blipFill>
        <p:spPr>
          <a:xfrm>
            <a:off x="372493" y="1901208"/>
            <a:ext cx="3648434" cy="648000"/>
          </a:xfrm>
          <a:prstGeom prst="rect">
            <a:avLst/>
          </a:prstGeom>
        </p:spPr>
      </p:pic>
      <p:sp>
        <p:nvSpPr>
          <p:cNvPr id="10" name="AutoShape 3"/>
          <p:cNvSpPr>
            <a:spLocks/>
          </p:cNvSpPr>
          <p:nvPr/>
        </p:nvSpPr>
        <p:spPr bwMode="auto">
          <a:xfrm>
            <a:off x="361595" y="188640"/>
            <a:ext cx="8626475" cy="396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r" defTabSz="914400" eaLnBrk="1"/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Percorso </a:t>
            </a:r>
            <a:r>
              <a:rPr lang="it-IT" alt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Formativo </a:t>
            </a:r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Volontari Caritas</a:t>
            </a:r>
            <a:endParaRPr lang="it-IT" altLang="it-IT" dirty="0">
              <a:solidFill>
                <a:srgbClr val="002060"/>
              </a:solidFill>
            </a:endParaRPr>
          </a:p>
        </p:txBody>
      </p:sp>
      <p:pic>
        <p:nvPicPr>
          <p:cNvPr id="11" name="Immagine 10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942"/>
            <a:ext cx="1584176" cy="796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930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12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5" dur="125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3380" y="10751"/>
            <a:ext cx="9144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AutoShape 3"/>
          <p:cNvSpPr>
            <a:spLocks/>
          </p:cNvSpPr>
          <p:nvPr/>
        </p:nvSpPr>
        <p:spPr bwMode="auto">
          <a:xfrm>
            <a:off x="361595" y="188640"/>
            <a:ext cx="8626475" cy="396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r" defTabSz="914400" eaLnBrk="1"/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Percorso </a:t>
            </a:r>
            <a:r>
              <a:rPr lang="it-IT" alt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Formativo </a:t>
            </a:r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Volontari Caritas</a:t>
            </a:r>
            <a:endParaRPr lang="it-IT" altLang="it-IT" dirty="0">
              <a:solidFill>
                <a:srgbClr val="002060"/>
              </a:solidFill>
            </a:endParaRPr>
          </a:p>
        </p:txBody>
      </p:sp>
      <p:pic>
        <p:nvPicPr>
          <p:cNvPr id="11" name="Immagine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942"/>
            <a:ext cx="1584176" cy="79677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endParaRPr lang="it-IT" altLang="it-IT" dirty="0" smtClean="0"/>
          </a:p>
          <a:p>
            <a:pPr marL="0" indent="0">
              <a:buNone/>
            </a:pPr>
            <a:r>
              <a:rPr lang="it-IT" altLang="it-IT" sz="111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Nell'udienza per il quarantesimo della Caritas, Benedetto XVI ha sottolineato </a:t>
            </a:r>
          </a:p>
          <a:p>
            <a:pPr marL="0" indent="0">
              <a:buNone/>
            </a:pPr>
            <a:r>
              <a:rPr lang="it-IT" altLang="it-IT" sz="6500" dirty="0" smtClean="0">
                <a:latin typeface="Georgia" panose="02040502050405020303" pitchFamily="18" charset="0"/>
              </a:rPr>
              <a:t>				 </a:t>
            </a:r>
            <a:endParaRPr lang="it-IT" altLang="it-IT" sz="6500" b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it-IT" altLang="it-IT" sz="11100" dirty="0" smtClean="0">
                <a:latin typeface="Georgia" panose="02040502050405020303" pitchFamily="18" charset="0"/>
              </a:rPr>
              <a:t>	la </a:t>
            </a:r>
            <a:r>
              <a:rPr lang="it-IT" altLang="it-IT" sz="11100" b="1" dirty="0" smtClean="0">
                <a:latin typeface="Georgia" panose="02040502050405020303" pitchFamily="18" charset="0"/>
              </a:rPr>
              <a:t>fedeltà</a:t>
            </a:r>
            <a:r>
              <a:rPr lang="it-IT" altLang="it-IT" sz="11100" dirty="0" smtClean="0">
                <a:latin typeface="Georgia" panose="02040502050405020303" pitchFamily="18" charset="0"/>
              </a:rPr>
              <a:t> </a:t>
            </a:r>
            <a:r>
              <a:rPr lang="it-IT" altLang="it-IT" sz="6500" dirty="0" smtClean="0">
                <a:latin typeface="Georgia" panose="02040502050405020303" pitchFamily="18" charset="0"/>
              </a:rPr>
              <a:t>	</a:t>
            </a:r>
            <a:r>
              <a:rPr lang="it-IT" altLang="it-IT" sz="295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{</a:t>
            </a:r>
            <a:endParaRPr lang="it-IT" altLang="it-IT" sz="24000" dirty="0" smtClean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it-IT" altLang="it-IT" sz="6500" dirty="0" smtClean="0">
                <a:latin typeface="Georgia" panose="02040502050405020303" pitchFamily="18" charset="0"/>
              </a:rPr>
              <a:t>				 </a:t>
            </a:r>
            <a:endParaRPr lang="it-IT" altLang="it-IT" sz="6500" b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it-IT" altLang="it-IT" sz="6500" b="1" dirty="0">
              <a:latin typeface="Georgia" panose="02040502050405020303" pitchFamily="18" charset="0"/>
            </a:endParaRPr>
          </a:p>
          <a:p>
            <a:pPr marL="0" indent="0" algn="ctr">
              <a:buNone/>
            </a:pPr>
            <a:r>
              <a:rPr lang="it-IT" altLang="it-IT" sz="11100" dirty="0" smtClean="0">
                <a:latin typeface="Georgia" panose="02040502050405020303" pitchFamily="18" charset="0"/>
              </a:rPr>
              <a:t>della Caritas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39952" y="3212976"/>
            <a:ext cx="4248472" cy="724942"/>
          </a:xfrm>
        </p:spPr>
        <p:txBody>
          <a:bodyPr>
            <a:normAutofit fontScale="90000"/>
          </a:bodyPr>
          <a:lstStyle/>
          <a:p>
            <a:r>
              <a:rPr lang="it-IT" altLang="it-IT" dirty="0" smtClean="0">
                <a:latin typeface="Georgia" panose="02040502050405020303" pitchFamily="18" charset="0"/>
              </a:rPr>
              <a:t/>
            </a:r>
            <a:br>
              <a:rPr lang="it-IT" altLang="it-IT" dirty="0" smtClean="0">
                <a:latin typeface="Georgia" panose="02040502050405020303" pitchFamily="18" charset="0"/>
              </a:rPr>
            </a:br>
            <a:r>
              <a:rPr lang="it-IT" altLang="it-IT" sz="4000" dirty="0" smtClean="0">
                <a:latin typeface="Georgia" panose="02040502050405020303" pitchFamily="18" charset="0"/>
              </a:rPr>
              <a:t>all'</a:t>
            </a:r>
            <a:r>
              <a:rPr lang="it-IT" altLang="it-IT" sz="4000" b="1" dirty="0" smtClean="0">
                <a:latin typeface="Georgia" panose="02040502050405020303" pitchFamily="18" charset="0"/>
              </a:rPr>
              <a:t>identità</a:t>
            </a:r>
            <a:r>
              <a:rPr lang="it-IT" altLang="it-IT" b="1" dirty="0" smtClean="0">
                <a:latin typeface="Georgia" panose="02040502050405020303" pitchFamily="18" charset="0"/>
              </a:rPr>
              <a:t> </a:t>
            </a:r>
            <a:br>
              <a:rPr lang="it-IT" altLang="it-IT" b="1" dirty="0" smtClean="0">
                <a:latin typeface="Georgia" panose="02040502050405020303" pitchFamily="18" charset="0"/>
              </a:rPr>
            </a:br>
            <a:endParaRPr lang="it-I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4427984" y="3791911"/>
            <a:ext cx="3672408" cy="7249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it-IT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br>
              <a:rPr lang="it-IT" altLang="it-IT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altLang="it-IT" sz="36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al</a:t>
            </a:r>
            <a:r>
              <a:rPr lang="it-IT" altLang="it-IT" sz="3600" b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 mandato </a:t>
            </a:r>
            <a:r>
              <a:rPr lang="it-IT" altLang="it-IT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altLang="it-IT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altLang="it-IT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it-IT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392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3380" y="10751"/>
            <a:ext cx="9144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altLang="it-IT" sz="2400" dirty="0" smtClean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Per la </a:t>
            </a:r>
            <a:r>
              <a:rPr lang="it-IT" altLang="it-IT" sz="2400" b="1" dirty="0" smtClean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fedeltà all'identità</a:t>
            </a:r>
            <a:r>
              <a:rPr lang="it-IT" altLang="it-IT" sz="2400" dirty="0" smtClean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, riproponeva l'indicazione di Paolo VI nel primo incontro con le Caritas diocesane (1972): </a:t>
            </a:r>
            <a:endParaRPr lang="it-IT" altLang="it-IT" sz="3600" dirty="0" smtClean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pPr marL="0" indent="0" algn="ctr">
              <a:buNone/>
            </a:pPr>
            <a:r>
              <a:rPr lang="it-IT" altLang="it-IT" sz="3600" b="1" dirty="0" smtClean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"Al di sopra dell'aspetto puramente materiale della vostra attività, deve emergere la sua prevalente funzione pedagogica", trattandosi di un organismo pastorale.</a:t>
            </a:r>
            <a:endParaRPr lang="it-IT" altLang="it-IT" sz="3600" dirty="0" smtClean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endParaRPr lang="it-IT" sz="3600" dirty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8" name="AutoShape 3"/>
          <p:cNvSpPr>
            <a:spLocks/>
          </p:cNvSpPr>
          <p:nvPr/>
        </p:nvSpPr>
        <p:spPr bwMode="auto">
          <a:xfrm>
            <a:off x="361595" y="188640"/>
            <a:ext cx="8626475" cy="396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r" defTabSz="914400" eaLnBrk="1"/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Percorso </a:t>
            </a:r>
            <a:r>
              <a:rPr lang="it-IT" alt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Formativo </a:t>
            </a:r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Volontari Caritas</a:t>
            </a:r>
            <a:endParaRPr lang="it-IT" altLang="it-IT" dirty="0">
              <a:solidFill>
                <a:srgbClr val="002060"/>
              </a:solidFill>
            </a:endParaRPr>
          </a:p>
        </p:txBody>
      </p:sp>
      <p:pic>
        <p:nvPicPr>
          <p:cNvPr id="9" name="Immagin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942"/>
            <a:ext cx="1584176" cy="796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82648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688461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altLang="it-IT" sz="1800" dirty="0" smtClean="0">
                <a:latin typeface="Georgia" panose="02040502050405020303" pitchFamily="18" charset="0"/>
              </a:rPr>
              <a:t>LC 9, 10-17</a:t>
            </a:r>
          </a:p>
          <a:p>
            <a:pPr marL="0" indent="0" algn="just">
              <a:buNone/>
            </a:pPr>
            <a:r>
              <a:rPr lang="it-IT" altLang="it-IT" sz="1800" dirty="0" smtClean="0">
                <a:solidFill>
                  <a:schemeClr val="bg1"/>
                </a:solidFill>
                <a:latin typeface="Georgia" panose="02040502050405020303" pitchFamily="18" charset="0"/>
              </a:rPr>
              <a:t>Prese con sé [gli apostoli] e si ritirò verso una città chiamata </a:t>
            </a:r>
            <a:r>
              <a:rPr lang="it-IT" altLang="it-IT" sz="1800" dirty="0" err="1" smtClean="0">
                <a:solidFill>
                  <a:schemeClr val="bg1"/>
                </a:solidFill>
                <a:latin typeface="Georgia" panose="02040502050405020303" pitchFamily="18" charset="0"/>
              </a:rPr>
              <a:t>Betsàida</a:t>
            </a:r>
            <a:r>
              <a:rPr lang="it-IT" altLang="it-IT" sz="1800" dirty="0" smtClean="0">
                <a:solidFill>
                  <a:schemeClr val="bg1"/>
                </a:solidFill>
                <a:latin typeface="Georgia" panose="02040502050405020303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it-IT" altLang="it-IT" sz="1800" dirty="0" smtClean="0">
                <a:solidFill>
                  <a:schemeClr val="bg1"/>
                </a:solidFill>
                <a:latin typeface="Georgia" panose="02040502050405020303" pitchFamily="18" charset="0"/>
              </a:rPr>
              <a:t>Ma le folle lo seppero e lo seguirono. Egli le accolse e prese a parlar loro del regno di Dio e a guarire quanti avevano bisogno di cure. </a:t>
            </a:r>
          </a:p>
          <a:p>
            <a:pPr marL="0" indent="0" algn="just">
              <a:buNone/>
            </a:pPr>
            <a:r>
              <a:rPr lang="it-IT" altLang="it-IT" sz="1800" dirty="0" smtClean="0">
                <a:solidFill>
                  <a:schemeClr val="bg1"/>
                </a:solidFill>
                <a:latin typeface="Georgia" panose="02040502050405020303" pitchFamily="18" charset="0"/>
              </a:rPr>
              <a:t>Il giorno cominciava a declinare e i Dodici gli si avvicinarono dicendo: "Congeda la folla, perché vada nei villaggi e nelle campagne dintorno per alloggiare e trovar cibo, poiché qui siamo in una zona deserta". </a:t>
            </a:r>
          </a:p>
          <a:p>
            <a:pPr marL="0" indent="0" algn="just">
              <a:buNone/>
            </a:pPr>
            <a:r>
              <a:rPr lang="it-IT" altLang="it-IT" sz="1800" dirty="0" smtClean="0">
                <a:solidFill>
                  <a:schemeClr val="bg1"/>
                </a:solidFill>
                <a:latin typeface="Georgia" panose="02040502050405020303" pitchFamily="18" charset="0"/>
              </a:rPr>
              <a:t>Gesù disse loro: </a:t>
            </a:r>
            <a:r>
              <a:rPr lang="it-IT" altLang="it-IT" sz="1800" b="1" dirty="0" smtClean="0">
                <a:solidFill>
                  <a:srgbClr val="FFFF00"/>
                </a:solidFill>
                <a:latin typeface="Georgia" panose="02040502050405020303" pitchFamily="18" charset="0"/>
              </a:rPr>
              <a:t>"Dategli voi stessi da mangiare"</a:t>
            </a:r>
            <a:r>
              <a:rPr lang="it-IT" altLang="it-IT" sz="1800" dirty="0" smtClean="0">
                <a:solidFill>
                  <a:schemeClr val="bg1"/>
                </a:solidFill>
                <a:latin typeface="Georgia" panose="02040502050405020303" pitchFamily="18" charset="0"/>
              </a:rPr>
              <a:t>. Ma essi risposero: "Non abbiamo che cinque pani e due pesci, a meno che non andiamo noi a comprare viveri per tutta questa gente". </a:t>
            </a:r>
          </a:p>
          <a:p>
            <a:pPr marL="0" indent="0" algn="just">
              <a:buNone/>
            </a:pPr>
            <a:r>
              <a:rPr lang="it-IT" altLang="it-IT" sz="1800" dirty="0" smtClean="0">
                <a:solidFill>
                  <a:schemeClr val="bg1"/>
                </a:solidFill>
                <a:latin typeface="Georgia" panose="02040502050405020303" pitchFamily="18" charset="0"/>
              </a:rPr>
              <a:t>C'erano infatti circa cinquemila uomini. Egli disse ai discepoli: "Fateli sedere per gruppi di cinquanta". </a:t>
            </a:r>
          </a:p>
          <a:p>
            <a:pPr marL="0" indent="0" algn="just">
              <a:buNone/>
            </a:pPr>
            <a:r>
              <a:rPr lang="it-IT" altLang="it-IT" sz="1800" dirty="0" smtClean="0">
                <a:solidFill>
                  <a:schemeClr val="bg1"/>
                </a:solidFill>
                <a:latin typeface="Georgia" panose="02040502050405020303" pitchFamily="18" charset="0"/>
              </a:rPr>
              <a:t>Così fecero e li invitarono a sedersi tutti quanti. </a:t>
            </a:r>
          </a:p>
          <a:p>
            <a:pPr marL="0" indent="0" algn="just">
              <a:buNone/>
            </a:pPr>
            <a:r>
              <a:rPr lang="it-IT" altLang="it-IT" sz="1800" dirty="0" smtClean="0">
                <a:solidFill>
                  <a:schemeClr val="bg1"/>
                </a:solidFill>
                <a:latin typeface="Georgia" panose="02040502050405020303" pitchFamily="18" charset="0"/>
              </a:rPr>
              <a:t>Allora egli prese i cinque pani e i due pesci e, levati gli occhi al cielo, li benedisse, li spezzò e li diede ai discepoli perché li distribuissero alla folla. </a:t>
            </a:r>
          </a:p>
          <a:p>
            <a:pPr marL="0" indent="0" algn="just">
              <a:buNone/>
            </a:pPr>
            <a:r>
              <a:rPr lang="it-IT" altLang="it-IT" sz="1800" dirty="0" smtClean="0">
                <a:solidFill>
                  <a:schemeClr val="bg1"/>
                </a:solidFill>
                <a:latin typeface="Georgia" panose="02040502050405020303" pitchFamily="18" charset="0"/>
              </a:rPr>
              <a:t>Tutti mangiarono e si saziarono e delle parti loro avanzate furono portate via dodici ceste. </a:t>
            </a:r>
          </a:p>
          <a:p>
            <a:pPr algn="just"/>
            <a:endParaRPr lang="it-IT" sz="1800" dirty="0">
              <a:solidFill>
                <a:schemeClr val="bg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10" name="AutoShape 3"/>
          <p:cNvSpPr>
            <a:spLocks/>
          </p:cNvSpPr>
          <p:nvPr/>
        </p:nvSpPr>
        <p:spPr bwMode="auto">
          <a:xfrm>
            <a:off x="361595" y="188640"/>
            <a:ext cx="8626475" cy="396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r" defTabSz="914400" eaLnBrk="1"/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Percorso </a:t>
            </a:r>
            <a:r>
              <a:rPr lang="it-IT" alt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Formativo </a:t>
            </a:r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Volontari Caritas</a:t>
            </a:r>
            <a:endParaRPr lang="it-IT" altLang="it-IT" dirty="0">
              <a:solidFill>
                <a:srgbClr val="002060"/>
              </a:solidFill>
            </a:endParaRPr>
          </a:p>
        </p:txBody>
      </p:sp>
      <p:pic>
        <p:nvPicPr>
          <p:cNvPr id="11" name="Immagine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942"/>
            <a:ext cx="1584176" cy="796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53031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80" r="11554"/>
          <a:stretch/>
        </p:blipFill>
        <p:spPr>
          <a:xfrm>
            <a:off x="0" y="-21849"/>
            <a:ext cx="9144000" cy="6912000"/>
          </a:xfrm>
          <a:prstGeom prst="rect">
            <a:avLst/>
          </a:prstGeom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altLang="it-IT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	Per la </a:t>
            </a:r>
            <a:r>
              <a:rPr lang="it-IT" altLang="it-IT" sz="24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fedeltà </a:t>
            </a:r>
            <a:r>
              <a:rPr lang="it-IT" altLang="it-IT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al</a:t>
            </a:r>
            <a:r>
              <a:rPr lang="it-IT" altLang="it-IT" sz="24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 mandato</a:t>
            </a:r>
            <a:r>
              <a:rPr lang="it-IT" altLang="it-IT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, Benedetto XVI l'ha 	tradotta in </a:t>
            </a:r>
            <a:r>
              <a:rPr lang="it-IT" altLang="it-IT" sz="24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attenzione al compito educativo</a:t>
            </a:r>
            <a:r>
              <a:rPr lang="it-IT" altLang="it-IT" sz="24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:</a:t>
            </a:r>
            <a:endParaRPr lang="it-IT" altLang="it-IT" sz="2400" dirty="0" smtClean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endParaRPr lang="it-IT" altLang="it-IT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it-IT" altLang="it-IT" b="1" dirty="0" smtClean="0">
              <a:solidFill>
                <a:schemeClr val="bg1"/>
              </a:solidFill>
            </a:endParaRPr>
          </a:p>
          <a:p>
            <a:pPr algn="ctr"/>
            <a:endParaRPr lang="it-IT" altLang="it-IT" b="1" dirty="0">
              <a:solidFill>
                <a:schemeClr val="bg1"/>
              </a:solidFill>
            </a:endParaRPr>
          </a:p>
          <a:p>
            <a:pPr algn="ctr"/>
            <a:endParaRPr lang="it-IT" altLang="it-IT" b="1" dirty="0" smtClean="0">
              <a:solidFill>
                <a:schemeClr val="bg1"/>
              </a:solidFill>
            </a:endParaRPr>
          </a:p>
          <a:p>
            <a:pPr algn="ctr"/>
            <a:endParaRPr lang="it-IT" altLang="it-IT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it-IT" altLang="it-IT" sz="3600" b="1" dirty="0" smtClean="0">
                <a:solidFill>
                  <a:schemeClr val="bg1"/>
                </a:solidFill>
              </a:rPr>
              <a:t>"A voi è affidato un importante compito educativo nei confronti della comunità, delle famiglie, della società civile in cui la Chiesa è chiamata ad essere luce".</a:t>
            </a:r>
          </a:p>
          <a:p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AutoShape 3"/>
          <p:cNvSpPr>
            <a:spLocks/>
          </p:cNvSpPr>
          <p:nvPr/>
        </p:nvSpPr>
        <p:spPr bwMode="auto">
          <a:xfrm>
            <a:off x="361595" y="188640"/>
            <a:ext cx="8626475" cy="396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r" defTabSz="914400" eaLnBrk="1"/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Percorso </a:t>
            </a:r>
            <a:r>
              <a:rPr lang="it-IT" alt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Formativo </a:t>
            </a:r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Volontari Caritas</a:t>
            </a:r>
            <a:endParaRPr lang="it-IT" altLang="it-IT" dirty="0">
              <a:solidFill>
                <a:srgbClr val="002060"/>
              </a:solidFill>
            </a:endParaRPr>
          </a:p>
        </p:txBody>
      </p:sp>
      <p:pic>
        <p:nvPicPr>
          <p:cNvPr id="8" name="Immagin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942"/>
            <a:ext cx="1584176" cy="796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8059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79615" y="0"/>
            <a:ext cx="2864385" cy="689015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it-IT" altLang="it-IT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it-IT" altLang="it-IT" sz="12800" dirty="0" smtClean="0">
              <a:solidFill>
                <a:srgbClr val="00B05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it-IT" altLang="it-IT" sz="12800" dirty="0" smtClean="0">
                <a:solidFill>
                  <a:srgbClr val="00B050"/>
                </a:solidFill>
                <a:latin typeface="Georgia" panose="02040502050405020303" pitchFamily="18" charset="0"/>
              </a:rPr>
              <a:t>Si tratta in sostanza di </a:t>
            </a:r>
            <a:r>
              <a:rPr lang="it-IT" altLang="it-IT" sz="11200" dirty="0" smtClean="0">
                <a:solidFill>
                  <a:srgbClr val="00B050"/>
                </a:solidFill>
                <a:latin typeface="Georgia" panose="02040502050405020303" pitchFamily="18" charset="0"/>
              </a:rPr>
              <a:t>assumere</a:t>
            </a:r>
            <a:r>
              <a:rPr lang="it-IT" altLang="it-IT" sz="12800" dirty="0" smtClean="0">
                <a:solidFill>
                  <a:srgbClr val="00B050"/>
                </a:solidFill>
                <a:latin typeface="Georgia" panose="02040502050405020303" pitchFamily="18" charset="0"/>
              </a:rPr>
              <a:t> la responsabilità dell‘</a:t>
            </a:r>
            <a:r>
              <a:rPr lang="it-IT" altLang="it-IT" sz="12800" b="1" i="1" u="sng" dirty="0" smtClean="0">
                <a:solidFill>
                  <a:srgbClr val="00B050"/>
                </a:solidFill>
                <a:latin typeface="Georgia" panose="02040502050405020303" pitchFamily="18" charset="0"/>
              </a:rPr>
              <a:t>Educare alla Vita Buona del Vangelo</a:t>
            </a:r>
            <a:r>
              <a:rPr lang="it-IT" altLang="it-IT" sz="12800" dirty="0" smtClean="0">
                <a:solidFill>
                  <a:srgbClr val="00B050"/>
                </a:solidFill>
                <a:latin typeface="Georgia" panose="02040502050405020303" pitchFamily="18" charset="0"/>
              </a:rPr>
              <a:t> che è tale solo se comprende in maniera organica la testimonianza della carità...</a:t>
            </a:r>
          </a:p>
          <a:p>
            <a:endParaRPr lang="it-IT" altLang="it-IT" sz="12800" dirty="0" smtClean="0">
              <a:latin typeface="Georgia" panose="02040502050405020303" pitchFamily="18" charset="0"/>
            </a:endParaRPr>
          </a:p>
          <a:p>
            <a:pPr algn="ctr"/>
            <a:r>
              <a:rPr lang="it-IT" altLang="it-IT" dirty="0" smtClean="0">
                <a:solidFill>
                  <a:srgbClr val="FFFF00"/>
                </a:solidFill>
              </a:rPr>
              <a:t> 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49"/>
          <a:stretch/>
        </p:blipFill>
        <p:spPr>
          <a:xfrm>
            <a:off x="72009" y="589577"/>
            <a:ext cx="5724127" cy="6300573"/>
          </a:xfrm>
          <a:prstGeom prst="rect">
            <a:avLst/>
          </a:prstGeom>
        </p:spPr>
      </p:pic>
      <p:sp>
        <p:nvSpPr>
          <p:cNvPr id="7" name="AutoShape 3"/>
          <p:cNvSpPr>
            <a:spLocks/>
          </p:cNvSpPr>
          <p:nvPr/>
        </p:nvSpPr>
        <p:spPr bwMode="auto">
          <a:xfrm>
            <a:off x="361595" y="188640"/>
            <a:ext cx="8626475" cy="396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r" defTabSz="914400" eaLnBrk="1"/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Percorso </a:t>
            </a:r>
            <a:r>
              <a:rPr lang="it-IT" alt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Formativo </a:t>
            </a:r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Volontari Caritas</a:t>
            </a:r>
            <a:endParaRPr lang="it-IT" altLang="it-IT" dirty="0">
              <a:solidFill>
                <a:srgbClr val="002060"/>
              </a:solidFill>
            </a:endParaRPr>
          </a:p>
        </p:txBody>
      </p:sp>
      <p:pic>
        <p:nvPicPr>
          <p:cNvPr id="8" name="Immagin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942"/>
            <a:ext cx="1584176" cy="796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3114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3380" y="10751"/>
            <a:ext cx="9144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altLang="it-IT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it-IT" altLang="it-IT" sz="36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"Distintivo cristiano, è la fede che si rende operosa nella carità"</a:t>
            </a:r>
          </a:p>
          <a:p>
            <a:endParaRPr lang="it-IT" altLang="it-IT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it-IT" altLang="it-IT" sz="2400" dirty="0">
              <a:latin typeface="Georgia" panose="02040502050405020303" pitchFamily="18" charset="0"/>
            </a:endParaRPr>
          </a:p>
          <a:p>
            <a:endParaRPr lang="it-IT" altLang="it-IT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it-IT" altLang="it-IT" sz="2400" dirty="0" smtClean="0">
                <a:latin typeface="Georgia" panose="02040502050405020303" pitchFamily="18" charset="0"/>
              </a:rPr>
              <a:t>(</a:t>
            </a:r>
            <a:r>
              <a:rPr lang="it-IT" altLang="it-IT" sz="2000" dirty="0" smtClean="0">
                <a:latin typeface="Georgia" panose="02040502050405020303" pitchFamily="18" charset="0"/>
              </a:rPr>
              <a:t>Discorso di Benedetto XVI alle Caritas diocesane 24 </a:t>
            </a:r>
            <a:r>
              <a:rPr lang="it-IT" altLang="it-IT" sz="2000" dirty="0" err="1" smtClean="0">
                <a:latin typeface="Georgia" panose="02040502050405020303" pitchFamily="18" charset="0"/>
              </a:rPr>
              <a:t>nov</a:t>
            </a:r>
            <a:r>
              <a:rPr lang="it-IT" altLang="it-IT" sz="2000" dirty="0" smtClean="0">
                <a:latin typeface="Georgia" panose="02040502050405020303" pitchFamily="18" charset="0"/>
              </a:rPr>
              <a:t> 2011)</a:t>
            </a:r>
          </a:p>
          <a:p>
            <a:endParaRPr lang="it-IT" sz="3600" dirty="0">
              <a:latin typeface="Georgia" panose="02040502050405020303" pitchFamily="18" charset="0"/>
            </a:endParaRPr>
          </a:p>
        </p:txBody>
      </p:sp>
      <p:sp>
        <p:nvSpPr>
          <p:cNvPr id="7" name="AutoShape 3"/>
          <p:cNvSpPr>
            <a:spLocks/>
          </p:cNvSpPr>
          <p:nvPr/>
        </p:nvSpPr>
        <p:spPr bwMode="auto">
          <a:xfrm>
            <a:off x="361595" y="188640"/>
            <a:ext cx="8626475" cy="396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r" defTabSz="914400" eaLnBrk="1"/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Percorso </a:t>
            </a:r>
            <a:r>
              <a:rPr lang="it-IT" alt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Formativo </a:t>
            </a:r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Volontari Caritas</a:t>
            </a:r>
            <a:endParaRPr lang="it-IT" altLang="it-IT" dirty="0">
              <a:solidFill>
                <a:srgbClr val="002060"/>
              </a:solidFill>
            </a:endParaRPr>
          </a:p>
        </p:txBody>
      </p:sp>
      <p:pic>
        <p:nvPicPr>
          <p:cNvPr id="8" name="Immagin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942"/>
            <a:ext cx="1584176" cy="796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3014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3380" y="10751"/>
            <a:ext cx="9144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792088"/>
          </a:xfrm>
        </p:spPr>
        <p:txBody>
          <a:bodyPr>
            <a:noAutofit/>
          </a:bodyPr>
          <a:lstStyle/>
          <a:p>
            <a:r>
              <a:rPr lang="it-IT" altLang="it-IT" sz="1600" b="1" dirty="0" smtClean="0">
                <a:solidFill>
                  <a:srgbClr val="FFFF00"/>
                </a:solidFill>
                <a:latin typeface="Georgia" panose="02040502050405020303" pitchFamily="18" charset="0"/>
              </a:rPr>
              <a:t/>
            </a:r>
            <a:br>
              <a:rPr lang="it-IT" altLang="it-IT" sz="1600" b="1" dirty="0" smtClean="0">
                <a:solidFill>
                  <a:srgbClr val="FFFF00"/>
                </a:solidFill>
                <a:latin typeface="Georgia" panose="02040502050405020303" pitchFamily="18" charset="0"/>
              </a:rPr>
            </a:br>
            <a:r>
              <a:rPr lang="it-IT" altLang="it-IT" sz="1600" b="1" dirty="0" smtClean="0">
                <a:solidFill>
                  <a:srgbClr val="FFFF00"/>
                </a:solidFill>
                <a:latin typeface="Georgia" panose="02040502050405020303" pitchFamily="18" charset="0"/>
              </a:rPr>
              <a:t/>
            </a:r>
            <a:br>
              <a:rPr lang="it-IT" altLang="it-IT" sz="1600" b="1" dirty="0" smtClean="0">
                <a:solidFill>
                  <a:srgbClr val="FFFF00"/>
                </a:solidFill>
                <a:latin typeface="Georgia" panose="02040502050405020303" pitchFamily="18" charset="0"/>
              </a:rPr>
            </a:br>
            <a:r>
              <a:rPr lang="it-IT" altLang="it-IT" sz="16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Dalla LETTERA APOSTOLICA IN FORMA DI MOTU PROPRIO DEL SOMMO PONTEFICE BENEDETTO XVI SUL SERVIZIO DELLA CARITÀ</a:t>
            </a:r>
            <a:br>
              <a:rPr lang="it-IT" altLang="it-IT" sz="1600" b="1" dirty="0" smtClean="0">
                <a:solidFill>
                  <a:srgbClr val="C00000"/>
                </a:solidFill>
                <a:latin typeface="Georgia" panose="02040502050405020303" pitchFamily="18" charset="0"/>
              </a:rPr>
            </a:br>
            <a:r>
              <a:rPr lang="it-IT" altLang="it-IT" sz="1600" b="1" dirty="0" smtClean="0">
                <a:solidFill>
                  <a:srgbClr val="FFFF00"/>
                </a:solidFill>
                <a:latin typeface="Georgia" panose="02040502050405020303" pitchFamily="18" charset="0"/>
              </a:rPr>
              <a:t/>
            </a:r>
            <a:br>
              <a:rPr lang="it-IT" altLang="it-IT" sz="1600" b="1" dirty="0" smtClean="0">
                <a:solidFill>
                  <a:srgbClr val="FFFF00"/>
                </a:solidFill>
                <a:latin typeface="Georgia" panose="02040502050405020303" pitchFamily="18" charset="0"/>
              </a:rPr>
            </a:br>
            <a:endParaRPr lang="it-IT" sz="1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472608"/>
          </a:xfrm>
        </p:spPr>
        <p:txBody>
          <a:bodyPr>
            <a:noAutofit/>
          </a:bodyPr>
          <a:lstStyle/>
          <a:p>
            <a:pPr algn="just"/>
            <a:endParaRPr lang="it-IT" altLang="it-IT" sz="1600" b="1" dirty="0" smtClean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r>
              <a:rPr lang="it-IT" altLang="it-IT" sz="1600" b="1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Le iniziative organizzate che, nel settore della carità, vengono promosse dai fedeli nei vari luoghi sono molto differenti tra di loro e richiedono un’appropriata gestione. </a:t>
            </a:r>
          </a:p>
          <a:p>
            <a:pPr algn="just"/>
            <a:endParaRPr lang="it-IT" altLang="it-IT" sz="1600" b="1" dirty="0" smtClean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r>
              <a:rPr lang="it-IT" altLang="it-IT" sz="1600" b="1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In modo particolare, si è sviluppata a livello parrocchiale, diocesano, nazionale ed internazionale l'attività della «Caritas», istituzione promossa dalla Gerarchia ecclesiastica, che si è giustamente guadagnata l’apprezzamento e la fiducia dei fedeli e di tante altre persone in tutto il mondo per la generosa e coerente testimonianza di fede, come pure per la concretezza nel venire incontro alle richieste dei bisognosi.</a:t>
            </a:r>
          </a:p>
          <a:p>
            <a:pPr algn="just"/>
            <a:endParaRPr lang="it-IT" altLang="it-IT" sz="1600" b="1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r>
              <a:rPr lang="it-IT" altLang="it-IT" sz="1600" b="1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 Accanto a quest'ampia iniziativa, sostenuta ufficialmente dall'autorità della Chiesa, nei vari luoghi sono sorte molteplici altre iniziative, scaturite dal libero impegno di fedeli che, in forme differenti, vogliono contribuire col proprio sforzo a testimoniare concretamente la carità verso i bisognosi. </a:t>
            </a:r>
          </a:p>
          <a:p>
            <a:pPr algn="just"/>
            <a:endParaRPr lang="it-IT" altLang="it-IT" sz="1600" b="1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r>
              <a:rPr lang="it-IT" altLang="it-IT" sz="1600" b="1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Le une e le altre sono iniziative diverse per origine e per regime giuridico, pur esprimendo egualmente sensibilità e desiderio di rispondere ad un medesimo richiamo. </a:t>
            </a:r>
          </a:p>
          <a:p>
            <a:pPr algn="just"/>
            <a:endParaRPr lang="it-IT" altLang="it-IT" sz="1600" b="1" dirty="0" smtClean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endParaRPr lang="it-IT" sz="1600" dirty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8" name="AutoShape 3"/>
          <p:cNvSpPr>
            <a:spLocks/>
          </p:cNvSpPr>
          <p:nvPr/>
        </p:nvSpPr>
        <p:spPr bwMode="auto">
          <a:xfrm>
            <a:off x="361595" y="188640"/>
            <a:ext cx="8626475" cy="396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r" defTabSz="914400" eaLnBrk="1"/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Percorso </a:t>
            </a:r>
            <a:r>
              <a:rPr lang="it-IT" alt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Formativo </a:t>
            </a:r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Volontari Caritas</a:t>
            </a:r>
            <a:endParaRPr lang="it-IT" altLang="it-IT" dirty="0">
              <a:solidFill>
                <a:srgbClr val="002060"/>
              </a:solidFill>
            </a:endParaRPr>
          </a:p>
        </p:txBody>
      </p:sp>
      <p:pic>
        <p:nvPicPr>
          <p:cNvPr id="9" name="Immagin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942"/>
            <a:ext cx="1584176" cy="796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1178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3380" y="10751"/>
            <a:ext cx="9144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0580" y="1052736"/>
            <a:ext cx="8229600" cy="436910"/>
          </a:xfrm>
        </p:spPr>
        <p:txBody>
          <a:bodyPr>
            <a:normAutofit fontScale="90000"/>
          </a:bodyPr>
          <a:lstStyle/>
          <a:p>
            <a:r>
              <a:rPr lang="it-IT" altLang="it-IT" sz="16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/>
            </a:r>
            <a:br>
              <a:rPr lang="it-IT" altLang="it-IT" sz="1600" b="1" dirty="0" smtClean="0">
                <a:solidFill>
                  <a:srgbClr val="C00000"/>
                </a:solidFill>
                <a:latin typeface="Georgia" panose="02040502050405020303" pitchFamily="18" charset="0"/>
              </a:rPr>
            </a:br>
            <a:r>
              <a:rPr lang="it-IT" altLang="it-IT" sz="1600" b="1" dirty="0">
                <a:solidFill>
                  <a:srgbClr val="C00000"/>
                </a:solidFill>
                <a:latin typeface="Georgia" panose="02040502050405020303" pitchFamily="18" charset="0"/>
              </a:rPr>
              <a:t/>
            </a:r>
            <a:br>
              <a:rPr lang="it-IT" altLang="it-IT" sz="1600" b="1" dirty="0">
                <a:solidFill>
                  <a:srgbClr val="C00000"/>
                </a:solidFill>
                <a:latin typeface="Georgia" panose="02040502050405020303" pitchFamily="18" charset="0"/>
              </a:rPr>
            </a:br>
            <a:r>
              <a:rPr lang="it-IT" altLang="it-IT" sz="16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Dalla LETTERA APOSTOLICA IN FORMA DI MOTU PROPRIO DEL SOMMO PONTEFICE BENEDETTO XVI SUL SERVIZIO DELLA CARITÀ</a:t>
            </a:r>
            <a:br>
              <a:rPr lang="it-IT" altLang="it-IT" sz="1600" b="1" dirty="0" smtClean="0">
                <a:solidFill>
                  <a:srgbClr val="C00000"/>
                </a:solidFill>
                <a:latin typeface="Georgia" panose="02040502050405020303" pitchFamily="18" charset="0"/>
              </a:rPr>
            </a:br>
            <a:r>
              <a:rPr lang="it-IT" altLang="it-IT" sz="1600" b="1" dirty="0" smtClean="0">
                <a:solidFill>
                  <a:srgbClr val="FFFF00"/>
                </a:solidFill>
                <a:latin typeface="Georgia" panose="02040502050405020303" pitchFamily="18" charset="0"/>
              </a:rPr>
              <a:t/>
            </a:r>
            <a:br>
              <a:rPr lang="it-IT" altLang="it-IT" sz="1600" b="1" dirty="0" smtClean="0">
                <a:solidFill>
                  <a:srgbClr val="FFFF00"/>
                </a:solidFill>
                <a:latin typeface="Georgia" panose="02040502050405020303" pitchFamily="18" charset="0"/>
              </a:rPr>
            </a:br>
            <a:endParaRPr lang="it-IT" sz="1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altLang="it-IT" sz="18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Art. 9</a:t>
            </a:r>
          </a:p>
          <a:p>
            <a:pPr algn="just"/>
            <a:endParaRPr lang="it-IT" altLang="it-IT" sz="1800" b="1" dirty="0" smtClean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r>
              <a:rPr lang="it-IT" altLang="it-IT" sz="1800" b="1" dirty="0" smtClean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§</a:t>
            </a:r>
            <a:r>
              <a:rPr lang="it-IT" altLang="it-IT" sz="18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 1</a:t>
            </a:r>
            <a:r>
              <a:rPr lang="it-IT" altLang="it-IT" sz="1800" b="1" dirty="0" smtClean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. </a:t>
            </a:r>
            <a:r>
              <a:rPr lang="it-IT" altLang="it-IT" sz="18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Il Vescovo favorisca la creazione, in ogni parrocchia della sua circoscrizione, d'un servizio di «Caritas» parrocchiale o analogo, che promuova anche un’azione pedagogica nell’ambito dell’intera comunità per educare allo spirito di condivisione e di autentica carità. Qualora risultasse opportuno, tale servizio sarà costituito in comune per varie parrocchie dello stesso territorio.</a:t>
            </a:r>
          </a:p>
          <a:p>
            <a:pPr algn="just"/>
            <a:endParaRPr lang="it-IT" altLang="it-IT" sz="1800" b="1" dirty="0" smtClean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r>
              <a:rPr lang="it-IT" altLang="it-IT" sz="1800" b="1" dirty="0" smtClean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§ </a:t>
            </a:r>
            <a:r>
              <a:rPr lang="it-IT" altLang="it-IT" sz="18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2</a:t>
            </a:r>
            <a:r>
              <a:rPr lang="it-IT" altLang="it-IT" sz="1800" b="1" dirty="0" smtClean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. </a:t>
            </a:r>
            <a:r>
              <a:rPr lang="it-IT" altLang="it-IT" sz="18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Al Vescovo ed al parroco rispettivo spetta assicurare che, nell'ambito della parrocchia, insieme alla «Caritas» possano coesistere e svilupparsi altre iniziative di carità, sotto il coordinamento generale del parroco</a:t>
            </a:r>
          </a:p>
          <a:p>
            <a:endParaRPr lang="it-IT" sz="1800" dirty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361595" y="188640"/>
            <a:ext cx="8626475" cy="396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r" defTabSz="914400" eaLnBrk="1"/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Percorso </a:t>
            </a:r>
            <a:r>
              <a:rPr lang="it-IT" alt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Formativo </a:t>
            </a:r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Volontari Caritas</a:t>
            </a:r>
            <a:endParaRPr lang="it-IT" altLang="it-IT" dirty="0">
              <a:solidFill>
                <a:srgbClr val="002060"/>
              </a:solidFill>
            </a:endParaRPr>
          </a:p>
        </p:txBody>
      </p:sp>
      <p:pic>
        <p:nvPicPr>
          <p:cNvPr id="10" name="Immagine 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942"/>
            <a:ext cx="1584176" cy="796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0006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74"/>
          <a:stretch/>
        </p:blipFill>
        <p:spPr>
          <a:xfrm>
            <a:off x="611560" y="836712"/>
            <a:ext cx="8032072" cy="5955987"/>
          </a:xfrm>
          <a:prstGeom prst="rect">
            <a:avLst/>
          </a:prstGeom>
          <a:effectLst>
            <a:glow rad="292100">
              <a:srgbClr val="FFFF00">
                <a:alpha val="92000"/>
              </a:srgbClr>
            </a:glow>
          </a:effec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0032" y="1124744"/>
            <a:ext cx="7900400" cy="576064"/>
          </a:xfrm>
        </p:spPr>
        <p:txBody>
          <a:bodyPr>
            <a:noAutofit/>
          </a:bodyPr>
          <a:lstStyle/>
          <a:p>
            <a:r>
              <a:rPr lang="it-IT" altLang="it-IT" sz="2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ESORTAZIONE APOSTOLICA EVANGELII GAUDIUM DEL SANTO PADRE FRANCESCO</a:t>
            </a:r>
            <a:br>
              <a:rPr lang="it-IT" altLang="it-IT" sz="2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</a:br>
            <a:endParaRPr lang="it-IT" sz="20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6510" y="3425960"/>
            <a:ext cx="8057122" cy="26928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altLang="it-IT" dirty="0" smtClean="0">
                <a:solidFill>
                  <a:srgbClr val="FF0000"/>
                </a:solidFill>
                <a:latin typeface="Georgia" panose="02040502050405020303" pitchFamily="18" charset="0"/>
              </a:rPr>
              <a:t>186. </a:t>
            </a:r>
            <a:r>
              <a:rPr lang="it-IT" altLang="it-IT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Dalla nostra fede in Cristo fattosi povero</a:t>
            </a:r>
            <a:r>
              <a:rPr lang="it-IT" altLang="it-IT" dirty="0" smtClean="0">
                <a:solidFill>
                  <a:srgbClr val="FF0000"/>
                </a:solidFill>
                <a:latin typeface="Georgia" panose="02040502050405020303" pitchFamily="18" charset="0"/>
              </a:rPr>
              <a:t>, e sempre vicino ai poveri e agli esclusi, </a:t>
            </a:r>
            <a:r>
              <a:rPr lang="it-IT" altLang="it-IT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deriva la preoccupazione per lo sviluppo integrale dei più abbandonati della società</a:t>
            </a:r>
            <a:r>
              <a:rPr lang="it-IT" altLang="it-IT" dirty="0" smtClean="0">
                <a:solidFill>
                  <a:srgbClr val="FF0000"/>
                </a:solidFill>
                <a:latin typeface="Georgia" panose="02040502050405020303" pitchFamily="18" charset="0"/>
              </a:rPr>
              <a:t>.</a:t>
            </a:r>
          </a:p>
          <a:p>
            <a:pPr marL="0" indent="0" algn="just">
              <a:buNone/>
            </a:pPr>
            <a:endParaRPr lang="it-IT" altLang="it-IT" dirty="0" smtClean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526478" y="1419193"/>
            <a:ext cx="3384376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altLang="it-IT" sz="16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II. L’inclusione sociale dei poveri</a:t>
            </a:r>
          </a:p>
          <a:p>
            <a:pPr algn="ctr"/>
            <a:endParaRPr lang="it-IT" altLang="it-IT" sz="1600" b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683568" y="6137920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altLang="it-IT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	Uniti a Dio ascoltiamo un grido</a:t>
            </a:r>
          </a:p>
        </p:txBody>
      </p:sp>
      <p:sp>
        <p:nvSpPr>
          <p:cNvPr id="8" name="AutoShape 3"/>
          <p:cNvSpPr>
            <a:spLocks/>
          </p:cNvSpPr>
          <p:nvPr/>
        </p:nvSpPr>
        <p:spPr bwMode="auto">
          <a:xfrm>
            <a:off x="361595" y="188640"/>
            <a:ext cx="8626475" cy="396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r" defTabSz="914400" eaLnBrk="1"/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Percorso </a:t>
            </a:r>
            <a:r>
              <a:rPr lang="it-IT" alt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Formativo </a:t>
            </a:r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Volontari Caritas</a:t>
            </a:r>
            <a:endParaRPr lang="it-IT" altLang="it-IT" dirty="0">
              <a:solidFill>
                <a:srgbClr val="002060"/>
              </a:solidFill>
            </a:endParaRPr>
          </a:p>
        </p:txBody>
      </p:sp>
      <p:pic>
        <p:nvPicPr>
          <p:cNvPr id="9" name="Immagine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942"/>
            <a:ext cx="1584176" cy="796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652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3380" y="10751"/>
            <a:ext cx="9144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0580" y="980728"/>
            <a:ext cx="8229600" cy="796925"/>
          </a:xfrm>
        </p:spPr>
        <p:txBody>
          <a:bodyPr>
            <a:noAutofit/>
          </a:bodyPr>
          <a:lstStyle/>
          <a:p>
            <a:r>
              <a:rPr lang="it-IT" altLang="it-IT" sz="2000" b="1" dirty="0" smtClean="0">
                <a:latin typeface="Georgia" panose="02040502050405020303" pitchFamily="18" charset="0"/>
              </a:rPr>
              <a:t>ESORTAZIONE APOSTOLICA EVANGELII GAUDIUM DEL SANTO PADRE FRANCESCO</a:t>
            </a:r>
            <a:br>
              <a:rPr lang="it-IT" altLang="it-IT" sz="2000" b="1" dirty="0" smtClean="0">
                <a:latin typeface="Georgia" panose="02040502050405020303" pitchFamily="18" charset="0"/>
              </a:rPr>
            </a:br>
            <a:endParaRPr lang="it-IT" sz="2000" b="1" dirty="0">
              <a:latin typeface="Georgia" panose="02040502050405020303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0580" y="1412776"/>
            <a:ext cx="82296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it-IT" altLang="it-IT" sz="1400" dirty="0" smtClean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r>
              <a:rPr lang="it-IT" altLang="it-IT" sz="14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187</a:t>
            </a:r>
            <a:r>
              <a:rPr lang="it-IT" altLang="it-IT" sz="1400" dirty="0" smtClean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. </a:t>
            </a:r>
            <a:r>
              <a:rPr lang="it-IT" altLang="it-IT" sz="1400" b="1" dirty="0" smtClean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Ogni cristiano e ogni comunità sono chiamati ad essere strumenti di Dio per la liberazione e la promozione dei poveri, in modo che essi possano integrarsi pienamente nella società</a:t>
            </a:r>
            <a:r>
              <a:rPr lang="it-IT" altLang="it-IT" sz="1400" dirty="0" smtClean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; </a:t>
            </a:r>
          </a:p>
          <a:p>
            <a:pPr marL="0" indent="0" algn="just">
              <a:buNone/>
            </a:pPr>
            <a:r>
              <a:rPr lang="it-IT" altLang="it-IT" sz="1400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questo suppone che siamo docili e attenti ad ascoltare il grido del povero e soccorrerlo. </a:t>
            </a:r>
          </a:p>
          <a:p>
            <a:pPr marL="0" indent="0" algn="just">
              <a:buNone/>
            </a:pPr>
            <a:r>
              <a:rPr lang="it-IT" altLang="it-IT" sz="1400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È sufficiente scorrere le Scritture per scoprire come il Padre buono desidera ascoltare il grido dei poveri: «Ho osservato la miseria del mio popolo in Egitto e ho udito il suo grido a causa dei suoi sovrintendenti: conosco le sue sofferenze. Sono sceso per liberarlo … Perciò va’! Io ti mando» (Es 3,7-8.10), e si mostra sollecito verso le sue necessità: «Poi [gli israeliti] gridarono al Signore ed egli fece sorgere per loro un salvatore» (</a:t>
            </a:r>
            <a:r>
              <a:rPr lang="it-IT" altLang="it-IT" sz="1400" dirty="0" err="1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Gdc</a:t>
            </a:r>
            <a:r>
              <a:rPr lang="it-IT" altLang="it-IT" sz="1400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 3,15). </a:t>
            </a:r>
          </a:p>
          <a:p>
            <a:pPr marL="0" indent="0" algn="just">
              <a:buNone/>
            </a:pPr>
            <a:r>
              <a:rPr lang="it-IT" altLang="it-IT" sz="1400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Rimanere sordi a quel grido, quando noi siamo gli strumenti di Dio per ascoltare il povero, ci pone fuori dalla volontà del Padre e dal suo progetto, perché quel povero «griderebbe al Signore contro di te e un peccato sarebbe su di te» (</a:t>
            </a:r>
            <a:r>
              <a:rPr lang="it-IT" altLang="it-IT" sz="1400" dirty="0" err="1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Dt</a:t>
            </a:r>
            <a:r>
              <a:rPr lang="it-IT" altLang="it-IT" sz="1400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 15,9). </a:t>
            </a:r>
          </a:p>
          <a:p>
            <a:pPr marL="0" indent="0" algn="just">
              <a:buNone/>
            </a:pPr>
            <a:r>
              <a:rPr lang="it-IT" altLang="it-IT" sz="1400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E la mancanza di solidarietà verso le sue necessità influisce direttamente sul nostro rapporto con Dio: «Se egli ti maledice nell’amarezza del cuore, il suo creatore ne esaudirà la preghiera» (Sir 4,6). </a:t>
            </a:r>
          </a:p>
          <a:p>
            <a:pPr marL="0" indent="0" algn="just">
              <a:buNone/>
            </a:pPr>
            <a:r>
              <a:rPr lang="it-IT" altLang="it-IT" sz="1400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Ritorna sempre la vecchia domanda: «Se uno ha ricchezze di questo mondo e, vedendo il suo fratello in necessità, gli chiude il proprio cuore, come rimane in lui l’amore di Dio?» (1 </a:t>
            </a:r>
            <a:r>
              <a:rPr lang="it-IT" altLang="it-IT" sz="1400" dirty="0" err="1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Gv</a:t>
            </a:r>
            <a:r>
              <a:rPr lang="it-IT" altLang="it-IT" sz="1400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 3,17). </a:t>
            </a:r>
          </a:p>
          <a:p>
            <a:pPr marL="0" indent="0" algn="just">
              <a:buNone/>
            </a:pPr>
            <a:r>
              <a:rPr lang="it-IT" altLang="it-IT" sz="1400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Ricordiamo anche con quanta convinzione l’Apostolo Giacomo riprendeva l’immagine del grido degli oppressi: «Il salario dei lavoratori che hanno mietuto sulle vostre terre, e che voi non avete pagato, grida, e le proteste dei mietitori sono giunte agli orecchi del Signore onnipotente» (5,4).</a:t>
            </a:r>
          </a:p>
          <a:p>
            <a:pPr marL="0" indent="0" algn="just">
              <a:buNone/>
            </a:pPr>
            <a:endParaRPr lang="it-IT" altLang="it-IT" sz="1400" dirty="0" smtClean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it-IT" sz="1400" dirty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7" name="AutoShape 3"/>
          <p:cNvSpPr>
            <a:spLocks/>
          </p:cNvSpPr>
          <p:nvPr/>
        </p:nvSpPr>
        <p:spPr bwMode="auto">
          <a:xfrm>
            <a:off x="361595" y="188640"/>
            <a:ext cx="8626475" cy="396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r" defTabSz="914400" eaLnBrk="1"/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Percorso </a:t>
            </a:r>
            <a:r>
              <a:rPr lang="it-IT" alt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Formativo </a:t>
            </a:r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Volontari Caritas</a:t>
            </a:r>
            <a:endParaRPr lang="it-IT" altLang="it-IT" dirty="0">
              <a:solidFill>
                <a:srgbClr val="002060"/>
              </a:solidFill>
            </a:endParaRPr>
          </a:p>
        </p:txBody>
      </p:sp>
      <p:pic>
        <p:nvPicPr>
          <p:cNvPr id="8" name="Immagin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942"/>
            <a:ext cx="1584176" cy="796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3025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3380" y="10751"/>
            <a:ext cx="9144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0580" y="764704"/>
            <a:ext cx="8229600" cy="861367"/>
          </a:xfrm>
        </p:spPr>
        <p:txBody>
          <a:bodyPr>
            <a:noAutofit/>
          </a:bodyPr>
          <a:lstStyle/>
          <a:p>
            <a:r>
              <a:rPr lang="it-IT" altLang="it-IT" sz="2000" b="1" dirty="0" smtClean="0">
                <a:latin typeface="Georgia" panose="02040502050405020303" pitchFamily="18" charset="0"/>
              </a:rPr>
              <a:t/>
            </a:r>
            <a:br>
              <a:rPr lang="it-IT" altLang="it-IT" sz="2000" b="1" dirty="0" smtClean="0">
                <a:latin typeface="Georgia" panose="02040502050405020303" pitchFamily="18" charset="0"/>
              </a:rPr>
            </a:br>
            <a:r>
              <a:rPr lang="it-IT" altLang="it-IT" sz="2000" b="1" dirty="0" smtClean="0">
                <a:latin typeface="Georgia" panose="02040502050405020303" pitchFamily="18" charset="0"/>
              </a:rPr>
              <a:t>ESORTAZIONE APOSTOLICA EVANGELII GAUDIUM DEL SANTO PADRE FRANCESCO</a:t>
            </a:r>
            <a:endParaRPr lang="it-IT" sz="2000" dirty="0">
              <a:latin typeface="Georgia" panose="02040502050405020303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it-IT" altLang="it-IT" sz="1600" dirty="0" smtClean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r>
              <a:rPr lang="it-IT" altLang="it-IT" sz="16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188</a:t>
            </a:r>
            <a:r>
              <a:rPr lang="it-IT" altLang="it-IT" sz="1600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. La Chiesa ha riconosciuto che l’esigenza di ascoltare questo grido deriva dalla stessa opera liberatrice della grazia in ciascuno di noi, per cui </a:t>
            </a:r>
            <a:r>
              <a:rPr lang="it-IT" altLang="it-IT" sz="1600" b="1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non si tratta di una missione riservata solo ad alcuni</a:t>
            </a:r>
            <a:r>
              <a:rPr lang="it-IT" altLang="it-IT" sz="1600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: </a:t>
            </a:r>
            <a:r>
              <a:rPr lang="it-IT" altLang="it-IT" sz="1600" b="1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«La Chiesa, guidata dal Vangelo della misericordia e dall’amore all’essere umano, ascolta il grido per la giustizia e desidera rispondervi con tutte le sue forze»</a:t>
            </a:r>
            <a:r>
              <a:rPr lang="it-IT" altLang="it-IT" sz="1600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.[153] </a:t>
            </a:r>
          </a:p>
          <a:p>
            <a:pPr marL="0" indent="0" algn="just">
              <a:buNone/>
            </a:pPr>
            <a:endParaRPr lang="it-IT" altLang="it-IT" sz="1600" dirty="0" smtClean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r>
              <a:rPr lang="it-IT" altLang="it-IT" sz="1600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In questo quadro si comprende la richiesta di Gesù ai suoi discepoli: </a:t>
            </a:r>
            <a:r>
              <a:rPr lang="it-IT" altLang="it-IT" sz="1600" b="1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«Voi stessi date loro da mangiare» </a:t>
            </a:r>
            <a:r>
              <a:rPr lang="it-IT" altLang="it-IT" sz="1600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(Mc 6,37), </a:t>
            </a:r>
            <a:r>
              <a:rPr lang="it-IT" altLang="it-IT" sz="1600" b="1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e ciò implica sia la collaborazione per risolvere le cause strutturali della povertà e per promuovere lo sviluppo integrale dei poveri, sia i gesti più semplici e quotidiani di solidarietà di fronte alle miserie molto concrete che incontriamo. </a:t>
            </a:r>
          </a:p>
          <a:p>
            <a:pPr marL="0" indent="0" algn="just">
              <a:buNone/>
            </a:pPr>
            <a:endParaRPr lang="it-IT" altLang="it-IT" sz="1600" b="1" dirty="0" smtClean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r>
              <a:rPr lang="it-IT" altLang="it-IT" sz="1600" b="1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La parola “solidarietà” si è un po’ logorata e a volte la si interpreta male, ma indica molto di più di qualche atto sporadico di generosità. </a:t>
            </a:r>
          </a:p>
          <a:p>
            <a:pPr marL="0" indent="0" algn="just">
              <a:buNone/>
            </a:pPr>
            <a:endParaRPr lang="it-IT" altLang="it-IT" sz="1600" b="1" dirty="0" smtClean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r>
              <a:rPr lang="it-IT" altLang="it-IT" sz="1600" b="1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Richiede di creare una nuova mentalità che pensi in termini di comunità, di priorità della vita di tutti rispetto all’appropriazione dei beni da parte di alcuni.</a:t>
            </a:r>
          </a:p>
          <a:p>
            <a:pPr marL="0" indent="0" algn="just">
              <a:buNone/>
            </a:pPr>
            <a:endParaRPr lang="it-IT" altLang="it-IT" sz="1600" dirty="0" smtClean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r>
              <a:rPr lang="it-IT" altLang="it-IT" sz="1600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endParaRPr lang="it-IT" sz="1600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6" name="AutoShape 3"/>
          <p:cNvSpPr>
            <a:spLocks/>
          </p:cNvSpPr>
          <p:nvPr/>
        </p:nvSpPr>
        <p:spPr bwMode="auto">
          <a:xfrm>
            <a:off x="361595" y="188640"/>
            <a:ext cx="8626475" cy="396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r" defTabSz="914400" eaLnBrk="1"/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Percorso </a:t>
            </a:r>
            <a:r>
              <a:rPr lang="it-IT" alt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Formativo </a:t>
            </a:r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Volontari Caritas</a:t>
            </a:r>
            <a:endParaRPr lang="it-IT" altLang="it-IT" dirty="0">
              <a:solidFill>
                <a:srgbClr val="002060"/>
              </a:solidFill>
            </a:endParaRPr>
          </a:p>
        </p:txBody>
      </p:sp>
      <p:pic>
        <p:nvPicPr>
          <p:cNvPr id="7" name="Immagin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942"/>
            <a:ext cx="1584176" cy="796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2630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3380" y="10751"/>
            <a:ext cx="9144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0580" y="764704"/>
            <a:ext cx="8229600" cy="861367"/>
          </a:xfrm>
        </p:spPr>
        <p:txBody>
          <a:bodyPr>
            <a:noAutofit/>
          </a:bodyPr>
          <a:lstStyle/>
          <a:p>
            <a:r>
              <a:rPr lang="it-IT" altLang="it-IT" sz="2000" b="1" dirty="0" smtClean="0">
                <a:latin typeface="Georgia" panose="02040502050405020303" pitchFamily="18" charset="0"/>
              </a:rPr>
              <a:t/>
            </a:r>
            <a:br>
              <a:rPr lang="it-IT" altLang="it-IT" sz="2000" b="1" dirty="0" smtClean="0">
                <a:latin typeface="Georgia" panose="02040502050405020303" pitchFamily="18" charset="0"/>
              </a:rPr>
            </a:br>
            <a:r>
              <a:rPr lang="it-IT" altLang="it-IT" sz="2000" b="1" dirty="0" smtClean="0">
                <a:latin typeface="Georgia" panose="02040502050405020303" pitchFamily="18" charset="0"/>
              </a:rPr>
              <a:t>ESORTAZIONE APOSTOLICA EVANGELII GAUDIUM DEL SANTO PADRE FRANCESCO</a:t>
            </a:r>
            <a:endParaRPr lang="it-IT" sz="2000" dirty="0">
              <a:latin typeface="Georgia" panose="02040502050405020303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0580" y="1628800"/>
            <a:ext cx="8229600" cy="489654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altLang="it-IT" sz="16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189</a:t>
            </a:r>
            <a:r>
              <a:rPr lang="it-IT" altLang="it-IT" sz="1600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it-IT" altLang="it-IT" sz="1600" b="1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La solidarietà è una reazione spontanea di chi riconosce la funzione sociale della proprietà e la destinazione universale dei beni come realtà anteriori alla proprietà privata. </a:t>
            </a:r>
          </a:p>
          <a:p>
            <a:pPr marL="0" indent="0" algn="just">
              <a:buNone/>
            </a:pPr>
            <a:endParaRPr lang="it-IT" altLang="it-IT" sz="1600" b="1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r>
              <a:rPr lang="it-IT" altLang="it-IT" sz="1600" b="1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Il possesso privato dei beni si giustifica per custodirli e accrescerli in modo che servano meglio al bene comune, per cui la solidarietà si deve vivere come la decisione di restituire al povero quello che gli corrisponde.</a:t>
            </a:r>
            <a:r>
              <a:rPr lang="it-IT" altLang="it-IT" sz="1600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</a:p>
          <a:p>
            <a:pPr marL="0" indent="0" algn="just">
              <a:buNone/>
            </a:pPr>
            <a:endParaRPr lang="it-IT" altLang="it-IT" sz="1600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r>
              <a:rPr lang="it-IT" altLang="it-IT" sz="1600" b="1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Queste convinzioni e pratiche di solidarietà, quando si fanno carne, aprono la strada ad altre trasformazioni strutturali e le rendono possibili. </a:t>
            </a:r>
          </a:p>
          <a:p>
            <a:pPr marL="0" indent="0" algn="just">
              <a:buNone/>
            </a:pPr>
            <a:endParaRPr lang="it-IT" altLang="it-IT" sz="1600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r>
              <a:rPr lang="it-IT" altLang="it-IT" sz="1600" b="1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Un cambiamento nelle strutture che non generi nuove convinzioni e atteggiamenti farà sì che quelle stesse strutture presto o tardi diventino corrotte, pesanti e inefficaci.  </a:t>
            </a:r>
          </a:p>
          <a:p>
            <a:pPr marL="0" indent="0">
              <a:buNone/>
            </a:pPr>
            <a:endParaRPr lang="it-IT" sz="1600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6" name="AutoShape 3"/>
          <p:cNvSpPr>
            <a:spLocks/>
          </p:cNvSpPr>
          <p:nvPr/>
        </p:nvSpPr>
        <p:spPr bwMode="auto">
          <a:xfrm>
            <a:off x="361595" y="188640"/>
            <a:ext cx="8626475" cy="396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r" defTabSz="914400" eaLnBrk="1"/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Percorso </a:t>
            </a:r>
            <a:r>
              <a:rPr lang="it-IT" alt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Formativo </a:t>
            </a:r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Volontari Caritas</a:t>
            </a:r>
            <a:endParaRPr lang="it-IT" altLang="it-IT" dirty="0">
              <a:solidFill>
                <a:srgbClr val="002060"/>
              </a:solidFill>
            </a:endParaRPr>
          </a:p>
        </p:txBody>
      </p:sp>
      <p:pic>
        <p:nvPicPr>
          <p:cNvPr id="7" name="Immagin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942"/>
            <a:ext cx="1584176" cy="796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9488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3380" y="10751"/>
            <a:ext cx="9144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0580" y="980728"/>
            <a:ext cx="8229600" cy="782985"/>
          </a:xfrm>
        </p:spPr>
        <p:txBody>
          <a:bodyPr>
            <a:noAutofit/>
          </a:bodyPr>
          <a:lstStyle/>
          <a:p>
            <a:r>
              <a:rPr lang="it-IT" altLang="it-IT" sz="3600" b="1" dirty="0" smtClean="0">
                <a:latin typeface="Georgia" panose="02040502050405020303" pitchFamily="18" charset="0"/>
              </a:rPr>
              <a:t/>
            </a:r>
            <a:br>
              <a:rPr lang="it-IT" altLang="it-IT" sz="3600" b="1" dirty="0" smtClean="0">
                <a:latin typeface="Georgia" panose="02040502050405020303" pitchFamily="18" charset="0"/>
              </a:rPr>
            </a:br>
            <a:r>
              <a:rPr lang="it-IT" altLang="it-IT" sz="3600" b="1" dirty="0" smtClean="0">
                <a:latin typeface="Georgia" panose="02040502050405020303" pitchFamily="18" charset="0"/>
              </a:rPr>
              <a:t>OBIETTIVO DELLA CARITAS </a:t>
            </a:r>
            <a:br>
              <a:rPr lang="it-IT" altLang="it-IT" sz="3600" b="1" dirty="0" smtClean="0">
                <a:latin typeface="Georgia" panose="02040502050405020303" pitchFamily="18" charset="0"/>
              </a:rPr>
            </a:br>
            <a:endParaRPr lang="it-IT" sz="3600" dirty="0">
              <a:latin typeface="Georgia" panose="02040502050405020303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it-IT" altLang="it-IT" sz="2400" b="1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it-IT" altLang="it-IT" b="1" dirty="0" smtClean="0">
                <a:solidFill>
                  <a:srgbClr val="FFFF00"/>
                </a:solidFill>
              </a:rPr>
              <a:t>EDUCARE A CONDIVIDERE, A RIPENSARE STILI DI VITA PERSONALI E FAMILIARI, A METTERE A DISPOSIZIONE LE PROPRIE RISORSE</a:t>
            </a:r>
          </a:p>
          <a:p>
            <a:pPr marL="0" indent="0" algn="ctr">
              <a:buNone/>
            </a:pPr>
            <a:r>
              <a:rPr lang="it-IT" altLang="it-IT" b="1" dirty="0" smtClean="0">
                <a:solidFill>
                  <a:srgbClr val="FF0000"/>
                </a:solidFill>
              </a:rPr>
              <a:t>	(tempo, competenze, professionalità...)</a:t>
            </a:r>
          </a:p>
          <a:p>
            <a:pPr marL="0" indent="0" algn="ctr">
              <a:buNone/>
            </a:pPr>
            <a:r>
              <a:rPr lang="it-IT" altLang="it-IT" b="1" dirty="0" smtClean="0">
                <a:solidFill>
                  <a:srgbClr val="FFFF00"/>
                </a:solidFill>
              </a:rPr>
              <a:t>PER ESSERE SEGNO DI QUELL'AMORE SOLIDALE, CHE CI RENDE TUTTI RESPONSABILI DI CIASCUNO</a:t>
            </a:r>
            <a:endParaRPr lang="it-IT" altLang="it-IT" sz="1800" dirty="0" smtClean="0"/>
          </a:p>
          <a:p>
            <a:endParaRPr lang="it-IT" dirty="0"/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361595" y="188640"/>
            <a:ext cx="8626475" cy="396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r" defTabSz="914400" eaLnBrk="1"/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Percorso </a:t>
            </a:r>
            <a:r>
              <a:rPr lang="it-IT" alt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Formativo </a:t>
            </a:r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Volontari Caritas</a:t>
            </a:r>
            <a:endParaRPr lang="it-IT" altLang="it-IT" dirty="0">
              <a:solidFill>
                <a:srgbClr val="002060"/>
              </a:solidFill>
            </a:endParaRPr>
          </a:p>
        </p:txBody>
      </p:sp>
      <p:pic>
        <p:nvPicPr>
          <p:cNvPr id="10" name="Immagine 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942"/>
            <a:ext cx="1584176" cy="796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2999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-26616"/>
            <a:ext cx="9144000" cy="688461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FF00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-18410"/>
            <a:ext cx="6984000" cy="6984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864070"/>
          </a:xfrm>
        </p:spPr>
        <p:txBody>
          <a:bodyPr>
            <a:noAutofit/>
          </a:bodyPr>
          <a:lstStyle/>
          <a:p>
            <a:r>
              <a:rPr lang="it-IT" altLang="it-IT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/>
            </a:r>
            <a:br>
              <a:rPr lang="it-IT" altLang="it-IT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</a:br>
            <a:r>
              <a:rPr lang="it-IT" altLang="it-IT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LINGUAGGIO CONDIVISO</a:t>
            </a:r>
            <a:r>
              <a:rPr lang="it-IT" altLang="it-IT" sz="4800" dirty="0" smtClean="0">
                <a:solidFill>
                  <a:srgbClr val="002060"/>
                </a:solidFill>
              </a:rPr>
              <a:t/>
            </a:r>
            <a:br>
              <a:rPr lang="it-IT" altLang="it-IT" sz="4800" dirty="0" smtClean="0">
                <a:solidFill>
                  <a:srgbClr val="002060"/>
                </a:solidFill>
              </a:rPr>
            </a:br>
            <a:endParaRPr lang="it-IT" sz="4800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0836" y="3645024"/>
            <a:ext cx="8682327" cy="219310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altLang="it-IT" dirty="0" smtClean="0">
                <a:solidFill>
                  <a:schemeClr val="accent2">
                    <a:lumMod val="50000"/>
                  </a:schemeClr>
                </a:solidFill>
                <a:latin typeface="Britannic Bold" panose="020B0903060703020204" pitchFamily="34" charset="0"/>
              </a:rPr>
              <a:t>	La parola  </a:t>
            </a:r>
            <a:r>
              <a:rPr lang="it-IT" altLang="it-IT" sz="3900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carità</a:t>
            </a:r>
            <a:r>
              <a:rPr lang="it-IT" altLang="it-IT" sz="3900" dirty="0" smtClean="0">
                <a:solidFill>
                  <a:schemeClr val="bg1"/>
                </a:solidFill>
                <a:latin typeface="Britannic Bold" panose="020B0903060703020204" pitchFamily="34" charset="0"/>
              </a:rPr>
              <a:t>      </a:t>
            </a:r>
            <a:r>
              <a:rPr lang="it-IT" altLang="it-IT" sz="3900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 </a:t>
            </a:r>
            <a:r>
              <a:rPr lang="it-IT" altLang="it-IT" dirty="0" smtClean="0">
                <a:solidFill>
                  <a:schemeClr val="accent2">
                    <a:lumMod val="50000"/>
                  </a:schemeClr>
                </a:solidFill>
                <a:latin typeface="Britannic Bold" panose="020B0903060703020204" pitchFamily="34" charset="0"/>
              </a:rPr>
              <a:t>deriva dal latino  </a:t>
            </a:r>
            <a:r>
              <a:rPr lang="it-IT" altLang="it-IT" dirty="0" err="1" smtClean="0">
                <a:solidFill>
                  <a:schemeClr val="accent2">
                    <a:lumMod val="50000"/>
                  </a:schemeClr>
                </a:solidFill>
                <a:latin typeface="Britannic Bold" panose="020B0903060703020204" pitchFamily="34" charset="0"/>
              </a:rPr>
              <a:t>carus</a:t>
            </a:r>
            <a:r>
              <a:rPr lang="it-IT" altLang="it-IT" dirty="0" smtClean="0">
                <a:solidFill>
                  <a:schemeClr val="accent2">
                    <a:lumMod val="50000"/>
                  </a:schemeClr>
                </a:solidFill>
                <a:latin typeface="Britannic Bold" panose="020B0903060703020204" pitchFamily="34" charset="0"/>
              </a:rPr>
              <a:t> 	«caro» «amato»; essa fu scelta per tradurre 	in latino la parola greca  </a:t>
            </a:r>
            <a:r>
              <a:rPr lang="it-IT" altLang="it-IT" sz="3900" dirty="0" err="1" smtClean="0">
                <a:solidFill>
                  <a:srgbClr val="FF0000"/>
                </a:solidFill>
                <a:latin typeface="Britannic Bold" panose="020B0903060703020204" pitchFamily="34" charset="0"/>
              </a:rPr>
              <a:t>agàpê</a:t>
            </a:r>
            <a:r>
              <a:rPr lang="it-IT" altLang="it-IT" dirty="0" smtClean="0">
                <a:solidFill>
                  <a:schemeClr val="bg1"/>
                </a:solidFill>
                <a:latin typeface="Britannic Bold" panose="020B0903060703020204" pitchFamily="34" charset="0"/>
              </a:rPr>
              <a:t>,</a:t>
            </a:r>
            <a:r>
              <a:rPr lang="it-IT" altLang="it-IT" dirty="0" smtClean="0">
                <a:solidFill>
                  <a:schemeClr val="accent2">
                    <a:lumMod val="50000"/>
                  </a:schemeClr>
                </a:solidFill>
                <a:latin typeface="Britannic Bold" panose="020B0903060703020204" pitchFamily="34" charset="0"/>
              </a:rPr>
              <a:t>  uno dei 	quattro termini usati nel greco classico per 	esprimere l’esperienza dell’amore:  </a:t>
            </a:r>
          </a:p>
          <a:p>
            <a:pPr algn="ctr"/>
            <a:endParaRPr lang="it-IT" altLang="it-IT" dirty="0" smtClean="0">
              <a:solidFill>
                <a:schemeClr val="accent2">
                  <a:lumMod val="50000"/>
                </a:schemeClr>
              </a:solidFill>
              <a:latin typeface="Britannic Bold" panose="020B0903060703020204" pitchFamily="34" charset="0"/>
            </a:endParaRPr>
          </a:p>
          <a:p>
            <a:pPr algn="ctr"/>
            <a:endParaRPr lang="it-IT" dirty="0">
              <a:solidFill>
                <a:schemeClr val="accent2">
                  <a:lumMod val="50000"/>
                </a:schemeClr>
              </a:solidFill>
              <a:latin typeface="Britannic Bold" panose="020B0903060703020204" pitchFamily="34" charset="0"/>
            </a:endParaRPr>
          </a:p>
        </p:txBody>
      </p:sp>
      <p:sp>
        <p:nvSpPr>
          <p:cNvPr id="11" name="AutoShape 3"/>
          <p:cNvSpPr>
            <a:spLocks/>
          </p:cNvSpPr>
          <p:nvPr/>
        </p:nvSpPr>
        <p:spPr bwMode="auto">
          <a:xfrm>
            <a:off x="361595" y="188640"/>
            <a:ext cx="8626475" cy="396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r" defTabSz="914400" eaLnBrk="1"/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Percorso </a:t>
            </a:r>
            <a:r>
              <a:rPr lang="it-IT" alt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Formativo </a:t>
            </a:r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Volontari Caritas</a:t>
            </a:r>
            <a:endParaRPr lang="it-IT" altLang="it-IT" dirty="0">
              <a:solidFill>
                <a:srgbClr val="002060"/>
              </a:solidFill>
            </a:endParaRPr>
          </a:p>
        </p:txBody>
      </p:sp>
      <p:pic>
        <p:nvPicPr>
          <p:cNvPr id="12" name="Immagin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942"/>
            <a:ext cx="1584176" cy="796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210261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11"/>
            <a:ext cx="9216000" cy="6912000"/>
          </a:xfrm>
        </p:spPr>
      </p:pic>
    </p:spTree>
    <p:extLst>
      <p:ext uri="{BB962C8B-B14F-4D97-AF65-F5344CB8AC3E}">
        <p14:creationId xmlns:p14="http://schemas.microsoft.com/office/powerpoint/2010/main" val="208655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0"/>
            <a:ext cx="9144000" cy="688461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FFFF00"/>
              </a:buClr>
              <a:buSzPct val="100000"/>
              <a:buFontTx/>
              <a:buAutoNum type="arabicPeriod"/>
            </a:pPr>
            <a:r>
              <a:rPr lang="it-IT" altLang="it-IT" sz="2800" dirty="0" err="1" smtClean="0">
                <a:solidFill>
                  <a:srgbClr val="FFFF00"/>
                </a:solidFill>
                <a:latin typeface="Britannic Bold" panose="020B0903060703020204" pitchFamily="34" charset="0"/>
              </a:rPr>
              <a:t>storghè</a:t>
            </a:r>
            <a:r>
              <a:rPr lang="it-IT" altLang="it-IT" sz="2800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: </a:t>
            </a:r>
            <a:r>
              <a:rPr lang="it-IT" altLang="it-IT" sz="2800" dirty="0" smtClean="0">
                <a:solidFill>
                  <a:schemeClr val="bg1"/>
                </a:solidFill>
                <a:latin typeface="Georgia" panose="02040502050405020303" pitchFamily="18" charset="0"/>
              </a:rPr>
              <a:t>l’amore fondato sulla consanguineità o sui vincoli di solidarietà naturale (familiari, amici, compatrioti); </a:t>
            </a:r>
          </a:p>
          <a:p>
            <a:pPr>
              <a:buClr>
                <a:srgbClr val="FFFF00"/>
              </a:buClr>
              <a:buSzPct val="100000"/>
              <a:buFontTx/>
              <a:buAutoNum type="arabicPeriod"/>
            </a:pPr>
            <a:r>
              <a:rPr lang="it-IT" altLang="it-IT" sz="28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eros</a:t>
            </a:r>
            <a:r>
              <a:rPr lang="it-IT" altLang="it-IT" sz="2800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: </a:t>
            </a:r>
            <a:r>
              <a:rPr lang="it-IT" altLang="it-IT" sz="2800" dirty="0" smtClean="0">
                <a:solidFill>
                  <a:schemeClr val="bg1"/>
                </a:solidFill>
                <a:latin typeface="Georgia" panose="02040502050405020303" pitchFamily="18" charset="0"/>
              </a:rPr>
              <a:t>l’amore come desiderio veemente, spesso legato alla sfera sessuale; </a:t>
            </a:r>
          </a:p>
          <a:p>
            <a:pPr>
              <a:buClr>
                <a:srgbClr val="FFFF00"/>
              </a:buClr>
              <a:buSzPct val="100000"/>
              <a:buFontTx/>
              <a:buAutoNum type="arabicPeriod"/>
            </a:pPr>
            <a:r>
              <a:rPr lang="it-IT" altLang="it-IT" sz="2800" dirty="0" err="1" smtClean="0">
                <a:solidFill>
                  <a:srgbClr val="FFFF00"/>
                </a:solidFill>
                <a:latin typeface="Britannic Bold" panose="020B0903060703020204" pitchFamily="34" charset="0"/>
              </a:rPr>
              <a:t>philìa</a:t>
            </a:r>
            <a:r>
              <a:rPr lang="it-IT" altLang="it-IT" sz="2800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: </a:t>
            </a:r>
            <a:r>
              <a:rPr lang="it-IT" altLang="it-IT" sz="2800" dirty="0" smtClean="0">
                <a:solidFill>
                  <a:schemeClr val="bg1"/>
                </a:solidFill>
                <a:latin typeface="Georgia" panose="02040502050405020303" pitchFamily="18" charset="0"/>
              </a:rPr>
              <a:t>l’amore come amicizia, libero e gratuito; esso ha però un limite preciso perché è determinato dal valore del soggetto amato; </a:t>
            </a:r>
          </a:p>
          <a:p>
            <a:pPr>
              <a:buClr>
                <a:srgbClr val="FFFF00"/>
              </a:buClr>
              <a:buSzPct val="100000"/>
              <a:buFontTx/>
              <a:buAutoNum type="arabicPeriod"/>
            </a:pPr>
            <a:r>
              <a:rPr lang="it-IT" altLang="it-IT" dirty="0" err="1" smtClean="0">
                <a:solidFill>
                  <a:srgbClr val="FFFF00"/>
                </a:solidFill>
                <a:latin typeface="Britannic Bold" panose="020B0903060703020204" pitchFamily="34" charset="0"/>
              </a:rPr>
              <a:t>agàpê</a:t>
            </a:r>
            <a:r>
              <a:rPr lang="it-IT" altLang="it-IT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: </a:t>
            </a:r>
            <a:r>
              <a:rPr lang="it-IT" altLang="it-IT" dirty="0" smtClean="0">
                <a:solidFill>
                  <a:schemeClr val="bg1"/>
                </a:solidFill>
                <a:latin typeface="Georgia" panose="02040502050405020303" pitchFamily="18" charset="0"/>
              </a:rPr>
              <a:t>rapporto d’amore che non è tra  eguali, esso è da un lato amore disinteressato (indipendente dal valore della persona) e dall’altro sentimento di riconoscenza</a:t>
            </a:r>
            <a:endParaRPr lang="it-IT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0" y="9178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altLang="it-IT" sz="4600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esperienza dell’amore</a:t>
            </a:r>
            <a:r>
              <a:rPr lang="it-IT" altLang="it-IT" sz="4600" dirty="0" smtClean="0">
                <a:solidFill>
                  <a:srgbClr val="FFFF00"/>
                </a:solidFill>
              </a:rPr>
              <a:t> </a:t>
            </a:r>
            <a:br>
              <a:rPr lang="it-IT" altLang="it-IT" sz="4600" dirty="0" smtClean="0">
                <a:solidFill>
                  <a:srgbClr val="FFFF00"/>
                </a:solidFill>
              </a:rPr>
            </a:br>
            <a:r>
              <a:rPr lang="it-IT" altLang="it-IT" dirty="0" err="1" smtClean="0">
                <a:solidFill>
                  <a:srgbClr val="FFFF00"/>
                </a:solidFill>
                <a:latin typeface="Britannic Bold" panose="020B0903060703020204" pitchFamily="34" charset="0"/>
              </a:rPr>
              <a:t>storghè</a:t>
            </a:r>
            <a:r>
              <a:rPr lang="it-IT" altLang="it-IT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; eros; </a:t>
            </a:r>
            <a:r>
              <a:rPr lang="it-IT" altLang="it-IT" dirty="0" err="1" smtClean="0">
                <a:solidFill>
                  <a:srgbClr val="FFFF00"/>
                </a:solidFill>
                <a:latin typeface="Britannic Bold" panose="020B0903060703020204" pitchFamily="34" charset="0"/>
              </a:rPr>
              <a:t>philìa</a:t>
            </a:r>
            <a:r>
              <a:rPr lang="it-IT" altLang="it-IT" dirty="0" smtClean="0">
                <a:solidFill>
                  <a:srgbClr val="FFFF00"/>
                </a:solidFill>
                <a:latin typeface="Britannic Bold" panose="020B0903060703020204" pitchFamily="34" charset="0"/>
              </a:rPr>
              <a:t>; </a:t>
            </a:r>
            <a:r>
              <a:rPr lang="it-IT" altLang="it-IT" dirty="0" err="1" smtClean="0">
                <a:solidFill>
                  <a:srgbClr val="FFFF00"/>
                </a:solidFill>
                <a:latin typeface="Britannic Bold" panose="020B0903060703020204" pitchFamily="34" charset="0"/>
              </a:rPr>
              <a:t>agàpê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11" name="AutoShape 3"/>
          <p:cNvSpPr>
            <a:spLocks/>
          </p:cNvSpPr>
          <p:nvPr/>
        </p:nvSpPr>
        <p:spPr bwMode="auto">
          <a:xfrm>
            <a:off x="361595" y="188640"/>
            <a:ext cx="8626475" cy="396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r" defTabSz="914400" eaLnBrk="1"/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Percorso </a:t>
            </a:r>
            <a:r>
              <a:rPr lang="it-IT" alt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Formativo </a:t>
            </a:r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Volontari Caritas</a:t>
            </a:r>
            <a:endParaRPr lang="it-IT" altLang="it-IT" dirty="0">
              <a:solidFill>
                <a:srgbClr val="002060"/>
              </a:solidFill>
            </a:endParaRPr>
          </a:p>
        </p:txBody>
      </p:sp>
      <p:pic>
        <p:nvPicPr>
          <p:cNvPr id="12" name="Immagine 1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942"/>
            <a:ext cx="1584176" cy="796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430593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05074" y="692696"/>
            <a:ext cx="4125144" cy="432048"/>
          </a:xfrm>
        </p:spPr>
        <p:txBody>
          <a:bodyPr>
            <a:noAutofit/>
          </a:bodyPr>
          <a:lstStyle/>
          <a:p>
            <a:r>
              <a:rPr lang="it-IT" altLang="it-IT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/>
            </a:r>
            <a:br>
              <a:rPr lang="it-IT" altLang="it-IT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</a:br>
            <a:r>
              <a:rPr lang="it-IT" altLang="it-IT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LINGUAGGIO CONDIVISO</a:t>
            </a:r>
            <a:r>
              <a:rPr lang="it-IT" altLang="it-IT" sz="2000" dirty="0" smtClean="0">
                <a:solidFill>
                  <a:srgbClr val="0070C0"/>
                </a:solidFill>
              </a:rPr>
              <a:t/>
            </a:r>
            <a:br>
              <a:rPr lang="it-IT" altLang="it-IT" sz="2000" dirty="0" smtClean="0">
                <a:solidFill>
                  <a:srgbClr val="0070C0"/>
                </a:solidFill>
              </a:rPr>
            </a:b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altLang="it-IT" sz="1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Fonte Treccani:</a:t>
            </a:r>
          </a:p>
          <a:p>
            <a:pPr marL="0" indent="0" algn="just">
              <a:buNone/>
            </a:pPr>
            <a:endParaRPr lang="it-IT" altLang="it-IT" sz="1800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r>
              <a:rPr lang="it-IT" altLang="it-IT" sz="1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L’amore che, secondo il concetto cristiano, unisce gli uomini con Dio e tra loro, attraverso Dio. </a:t>
            </a:r>
          </a:p>
          <a:p>
            <a:pPr marL="0" indent="0" algn="just">
              <a:buNone/>
            </a:pPr>
            <a:r>
              <a:rPr lang="it-IT" altLang="it-IT" sz="1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Il termine latino </a:t>
            </a:r>
            <a:r>
              <a:rPr lang="it-IT" altLang="it-IT" sz="1800" b="1" dirty="0" err="1">
                <a:solidFill>
                  <a:srgbClr val="FF0000"/>
                </a:solidFill>
                <a:latin typeface="Georgia" panose="02040502050405020303" pitchFamily="18" charset="0"/>
              </a:rPr>
              <a:t>caritas</a:t>
            </a:r>
            <a:r>
              <a:rPr lang="it-IT" altLang="it-IT" sz="1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, che implica insieme l’idea di stima e di benevolenza, è stato preferito dagli scrittori cristiani ad </a:t>
            </a:r>
            <a:r>
              <a:rPr lang="it-IT" altLang="it-IT" sz="1800" i="1" dirty="0" smtClean="0">
                <a:latin typeface="Georgia" panose="02040502050405020303" pitchFamily="18" charset="0"/>
              </a:rPr>
              <a:t>amor</a:t>
            </a:r>
            <a:r>
              <a:rPr lang="it-IT" altLang="it-IT" sz="1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, e quasi contrapposto a questo, come più preciso equivalente del greco </a:t>
            </a:r>
            <a:r>
              <a:rPr lang="it-IT" altLang="it-IT" sz="1800" i="1" dirty="0" err="1" smtClean="0">
                <a:solidFill>
                  <a:srgbClr val="002060"/>
                </a:solidFill>
                <a:latin typeface="Georgia" panose="02040502050405020303" pitchFamily="18" charset="0"/>
              </a:rPr>
              <a:t>ἀγά</a:t>
            </a:r>
            <a:r>
              <a:rPr lang="it-IT" altLang="it-IT" sz="1800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πη</a:t>
            </a:r>
            <a:r>
              <a:rPr lang="it-IT" altLang="it-IT" sz="1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 (contrapposto all’</a:t>
            </a:r>
            <a:r>
              <a:rPr lang="it-IT" altLang="it-IT" sz="1800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ἔρως</a:t>
            </a:r>
            <a:r>
              <a:rPr lang="it-IT" altLang="it-IT" sz="1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). </a:t>
            </a:r>
          </a:p>
          <a:p>
            <a:pPr marL="0" indent="0" algn="just">
              <a:buNone/>
            </a:pPr>
            <a:r>
              <a:rPr lang="it-IT" altLang="it-IT" sz="1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Per i cattolici, la c. è una delle tre virtù teologali, anzi, secondo </a:t>
            </a:r>
            <a:r>
              <a:rPr lang="it-IT" altLang="it-IT" sz="18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s. Paolo</a:t>
            </a:r>
            <a:r>
              <a:rPr lang="it-IT" altLang="it-IT" sz="18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, la maggiore di tutte: quella per cui gli uomini possono attuare il fondamentale precetto di amare Dio sopra ogni cosa e il prossimo come sé stessi per amore di Dio</a:t>
            </a:r>
            <a:r>
              <a:rPr lang="it-IT" altLang="it-IT" sz="1800" dirty="0" smtClean="0">
                <a:solidFill>
                  <a:srgbClr val="FFFF00"/>
                </a:solidFill>
                <a:latin typeface="Georgia" panose="02040502050405020303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it-IT" altLang="it-IT" sz="1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Si distingue pertanto dall’amore naturale di Dio come autore della nostra natura, in quanto è amore di amicizia soprannaturale tra Dio, che con la grazia santificante comunica la partecipazione alla sua vita intima, e l’uomo giusto, che ama Dio come autore della grazia, nonché tra gli uomini, che la grazia medesima rende figli adottivi di Dio.</a:t>
            </a:r>
          </a:p>
          <a:p>
            <a:pPr marL="0" indent="0" algn="just">
              <a:buNone/>
            </a:pPr>
            <a:endParaRPr lang="it-IT" altLang="it-IT" sz="1800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r>
              <a:rPr lang="it-IT" altLang="it-IT" sz="1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(VEDASI </a:t>
            </a:r>
            <a:r>
              <a:rPr lang="it-IT" altLang="it-IT" sz="18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I </a:t>
            </a:r>
            <a:r>
              <a:rPr lang="it-IT" altLang="it-IT" sz="1800" b="1" dirty="0" err="1" smtClean="0">
                <a:solidFill>
                  <a:srgbClr val="FF0000"/>
                </a:solidFill>
                <a:latin typeface="Georgia" panose="02040502050405020303" pitchFamily="18" charset="0"/>
              </a:rPr>
              <a:t>Cor</a:t>
            </a:r>
            <a:r>
              <a:rPr lang="it-IT" altLang="it-IT" sz="18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 1,13)</a:t>
            </a:r>
            <a:endParaRPr lang="it-IT" altLang="it-IT" sz="18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it-IT" sz="2000" dirty="0">
              <a:latin typeface="Britannic Bold" panose="020B0903060703020204" pitchFamily="34" charset="0"/>
            </a:endParaRPr>
          </a:p>
        </p:txBody>
      </p:sp>
      <p:sp>
        <p:nvSpPr>
          <p:cNvPr id="10" name="AutoShape 3"/>
          <p:cNvSpPr>
            <a:spLocks/>
          </p:cNvSpPr>
          <p:nvPr/>
        </p:nvSpPr>
        <p:spPr bwMode="auto">
          <a:xfrm>
            <a:off x="361595" y="188640"/>
            <a:ext cx="8626475" cy="396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r" defTabSz="914400" eaLnBrk="1"/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Percorso </a:t>
            </a:r>
            <a:r>
              <a:rPr lang="it-IT" alt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Formativo </a:t>
            </a:r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Volontari Caritas</a:t>
            </a:r>
            <a:endParaRPr lang="it-IT" altLang="it-IT" dirty="0">
              <a:solidFill>
                <a:srgbClr val="002060"/>
              </a:solidFill>
            </a:endParaRPr>
          </a:p>
        </p:txBody>
      </p:sp>
      <p:pic>
        <p:nvPicPr>
          <p:cNvPr id="11" name="Immagine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942"/>
            <a:ext cx="1584176" cy="796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493389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it-IT" altLang="it-IT" sz="4800" b="1" dirty="0" smtClean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 algn="ctr">
              <a:buNone/>
            </a:pPr>
            <a:r>
              <a:rPr lang="it-IT" altLang="it-IT" sz="48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«L’intima natura della Chiesa si esprime in un triplice compito: </a:t>
            </a:r>
            <a:endParaRPr lang="it-IT" altLang="it-IT" sz="4800" b="1" dirty="0" smtClean="0">
              <a:latin typeface="Georgia" panose="02040502050405020303" pitchFamily="18" charset="0"/>
            </a:endParaRPr>
          </a:p>
          <a:p>
            <a:pPr algn="just"/>
            <a:endParaRPr lang="it-IT" altLang="it-IT" sz="4800" b="1" dirty="0" smtClean="0">
              <a:solidFill>
                <a:srgbClr val="FFFF00"/>
              </a:solidFill>
              <a:latin typeface="Georgia" panose="02040502050405020303" pitchFamily="18" charset="0"/>
            </a:endParaRPr>
          </a:p>
          <a:p>
            <a:endParaRPr lang="it-IT" b="1" dirty="0"/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4873270" y="692696"/>
            <a:ext cx="4114800" cy="5089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CARITA’ NELLA CHIESA</a:t>
            </a: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11" name="AutoShape 3"/>
          <p:cNvSpPr>
            <a:spLocks/>
          </p:cNvSpPr>
          <p:nvPr/>
        </p:nvSpPr>
        <p:spPr bwMode="auto">
          <a:xfrm>
            <a:off x="361595" y="188640"/>
            <a:ext cx="8626475" cy="396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r" defTabSz="914400" eaLnBrk="1"/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Percorso </a:t>
            </a:r>
            <a:r>
              <a:rPr lang="it-IT" alt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Formativo </a:t>
            </a:r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Volontari Caritas</a:t>
            </a:r>
            <a:endParaRPr lang="it-IT" altLang="it-IT" dirty="0">
              <a:solidFill>
                <a:srgbClr val="002060"/>
              </a:solidFill>
            </a:endParaRPr>
          </a:p>
        </p:txBody>
      </p:sp>
      <p:pic>
        <p:nvPicPr>
          <p:cNvPr id="12" name="Immagine 1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942"/>
            <a:ext cx="1584176" cy="796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0371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0" t="-8842" r="-1190" b="32203"/>
          <a:stretch/>
        </p:blipFill>
        <p:spPr>
          <a:xfrm>
            <a:off x="611560" y="476672"/>
            <a:ext cx="7928148" cy="6381328"/>
          </a:xfr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836712"/>
            <a:ext cx="9242715" cy="792088"/>
          </a:xfrm>
        </p:spPr>
        <p:txBody>
          <a:bodyPr>
            <a:noAutofit/>
          </a:bodyPr>
          <a:lstStyle/>
          <a:p>
            <a:r>
              <a:rPr lang="it-IT" altLang="it-IT" b="1" dirty="0">
                <a:latin typeface="Georgia" panose="02040502050405020303" pitchFamily="18" charset="0"/>
              </a:rPr>
              <a:t>A</a:t>
            </a:r>
            <a:r>
              <a:rPr lang="it-IT" altLang="it-IT" b="1" dirty="0" smtClean="0">
                <a:latin typeface="Georgia" panose="02040502050405020303" pitchFamily="18" charset="0"/>
              </a:rPr>
              <a:t>nnuncio della Parola di Dio</a:t>
            </a:r>
            <a:endParaRPr lang="it-IT" dirty="0">
              <a:latin typeface="Georgia" panose="02040502050405020303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361595" y="188640"/>
            <a:ext cx="8626475" cy="396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r" defTabSz="914400" eaLnBrk="1"/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Percorso </a:t>
            </a:r>
            <a:r>
              <a:rPr lang="it-IT" alt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Formativo </a:t>
            </a:r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Volontari Caritas</a:t>
            </a:r>
            <a:endParaRPr lang="it-IT" altLang="it-IT" dirty="0">
              <a:solidFill>
                <a:srgbClr val="002060"/>
              </a:solidFill>
            </a:endParaRPr>
          </a:p>
        </p:txBody>
      </p:sp>
      <p:pic>
        <p:nvPicPr>
          <p:cNvPr id="10" name="Immagine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942"/>
            <a:ext cx="1584176" cy="796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570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 rot="10800000" flipH="1"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75000"/>
                  <a:shade val="30000"/>
                  <a:satMod val="115000"/>
                  <a:alpha val="0"/>
                </a:schemeClr>
              </a:gs>
              <a:gs pos="100000">
                <a:schemeClr val="accent4">
                  <a:lumMod val="75000"/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  <a:lumMod val="55000"/>
                </a:schemeClr>
              </a:gs>
            </a:gsLst>
            <a:path path="rect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480" y="1484784"/>
            <a:ext cx="5507848" cy="5507848"/>
          </a:xfr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296" y="692696"/>
            <a:ext cx="9144000" cy="876672"/>
          </a:xfrm>
        </p:spPr>
        <p:txBody>
          <a:bodyPr>
            <a:normAutofit fontScale="90000"/>
          </a:bodyPr>
          <a:lstStyle/>
          <a:p>
            <a:r>
              <a:rPr lang="it-IT" altLang="it-IT" sz="4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Georgia" panose="02040502050405020303" pitchFamily="18" charset="0"/>
              </a:rPr>
              <a:t>Celebrazione dei Sacramenti</a:t>
            </a:r>
            <a:endParaRPr lang="it-IT" sz="4800" dirty="0">
              <a:solidFill>
                <a:schemeClr val="accent2">
                  <a:lumMod val="40000"/>
                  <a:lumOff val="6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8" name="AutoShape 3"/>
          <p:cNvSpPr>
            <a:spLocks/>
          </p:cNvSpPr>
          <p:nvPr/>
        </p:nvSpPr>
        <p:spPr bwMode="auto">
          <a:xfrm>
            <a:off x="361595" y="188640"/>
            <a:ext cx="8626475" cy="396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r" defTabSz="914400" eaLnBrk="1"/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Percorso </a:t>
            </a:r>
            <a:r>
              <a:rPr lang="it-IT" alt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Formativo </a:t>
            </a:r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Volontari Caritas</a:t>
            </a:r>
            <a:endParaRPr lang="it-IT" altLang="it-IT" dirty="0">
              <a:solidFill>
                <a:srgbClr val="002060"/>
              </a:solidFill>
            </a:endParaRPr>
          </a:p>
        </p:txBody>
      </p:sp>
      <p:pic>
        <p:nvPicPr>
          <p:cNvPr id="9" name="Immagine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942"/>
            <a:ext cx="1584176" cy="796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668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23" y="-27152"/>
            <a:ext cx="10616247" cy="6912000"/>
          </a:xfr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836712"/>
            <a:ext cx="10548664" cy="1143000"/>
          </a:xfrm>
        </p:spPr>
        <p:txBody>
          <a:bodyPr>
            <a:normAutofit/>
          </a:bodyPr>
          <a:lstStyle/>
          <a:p>
            <a:r>
              <a:rPr lang="it-IT" altLang="it-IT" sz="48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Servizio della Carità</a:t>
            </a:r>
            <a:endParaRPr lang="it-IT" sz="4800" dirty="0">
              <a:solidFill>
                <a:schemeClr val="accent6">
                  <a:lumMod val="20000"/>
                  <a:lumOff val="8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7" name="AutoShape 3"/>
          <p:cNvSpPr>
            <a:spLocks/>
          </p:cNvSpPr>
          <p:nvPr/>
        </p:nvSpPr>
        <p:spPr bwMode="auto">
          <a:xfrm>
            <a:off x="361595" y="188640"/>
            <a:ext cx="8626475" cy="396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ea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r" defTabSz="914400" eaLnBrk="1"/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Percorso </a:t>
            </a:r>
            <a:r>
              <a:rPr lang="it-IT" alt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Formativo </a:t>
            </a:r>
            <a:r>
              <a:rPr lang="it-IT" altLang="it-IT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Volontari Caritas</a:t>
            </a:r>
            <a:endParaRPr lang="it-IT" altLang="it-IT" dirty="0">
              <a:solidFill>
                <a:srgbClr val="002060"/>
              </a:solidFill>
            </a:endParaRPr>
          </a:p>
        </p:txBody>
      </p:sp>
      <p:pic>
        <p:nvPicPr>
          <p:cNvPr id="8" name="Immagin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942"/>
            <a:ext cx="1584176" cy="796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1130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1970</Words>
  <Application>Microsoft Office PowerPoint</Application>
  <PresentationFormat>Presentazione su schermo (4:3)</PresentationFormat>
  <Paragraphs>209</Paragraphs>
  <Slides>30</Slides>
  <Notes>30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1" baseType="lpstr">
      <vt:lpstr>Tema di Office</vt:lpstr>
      <vt:lpstr>Presentazione standard di PowerPoint</vt:lpstr>
      <vt:lpstr>Presentazione standard di PowerPoint</vt:lpstr>
      <vt:lpstr> LINGUAGGIO CONDIVISO </vt:lpstr>
      <vt:lpstr>esperienza dell’amore  storghè; eros; philìa; agàpê</vt:lpstr>
      <vt:lpstr> LINGUAGGIO CONDIVISO </vt:lpstr>
      <vt:lpstr>Presentazione standard di PowerPoint</vt:lpstr>
      <vt:lpstr>Annuncio della Parola di Dio</vt:lpstr>
      <vt:lpstr>Celebrazione dei Sacramenti</vt:lpstr>
      <vt:lpstr>Servizio della Carità</vt:lpstr>
      <vt:lpstr>Presentazione standard di PowerPoint</vt:lpstr>
      <vt:lpstr>LA CARITA’ NELLA CHIESA</vt:lpstr>
      <vt:lpstr>Presentazione standard di PowerPoint</vt:lpstr>
      <vt:lpstr>  IDENTITA’</vt:lpstr>
      <vt:lpstr>Presentazione standard di PowerPoint</vt:lpstr>
      <vt:lpstr> Centralità Della Carità  </vt:lpstr>
      <vt:lpstr>  RUOLO ISTITUZIONALE DELLA CARITAS  </vt:lpstr>
      <vt:lpstr>   FUNZIONE PEDAGOGICA DELLA CARITAS   </vt:lpstr>
      <vt:lpstr> all'identità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 Dalla LETTERA APOSTOLICA IN FORMA DI MOTU PROPRIO DEL SOMMO PONTEFICE BENEDETTO XVI SUL SERVIZIO DELLA CARITÀ  </vt:lpstr>
      <vt:lpstr>  Dalla LETTERA APOSTOLICA IN FORMA DI MOTU PROPRIO DEL SOMMO PONTEFICE BENEDETTO XVI SUL SERVIZIO DELLA CARITÀ  </vt:lpstr>
      <vt:lpstr>ESORTAZIONE APOSTOLICA EVANGELII GAUDIUM DEL SANTO PADRE FRANCESCO </vt:lpstr>
      <vt:lpstr>ESORTAZIONE APOSTOLICA EVANGELII GAUDIUM DEL SANTO PADRE FRANCESCO </vt:lpstr>
      <vt:lpstr> ESORTAZIONE APOSTOLICA EVANGELII GAUDIUM DEL SANTO PADRE FRANCESCO</vt:lpstr>
      <vt:lpstr> ESORTAZIONE APOSTOLICA EVANGELII GAUDIUM DEL SANTO PADRE FRANCESCO</vt:lpstr>
      <vt:lpstr> OBIETTIVO DELLA CARITAS  </vt:lpstr>
      <vt:lpstr>Presentazione standard di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Caritas Diocesana Cagliari</dc:title>
  <dc:creator>GIULIANA</dc:creator>
  <cp:lastModifiedBy>AndreaN</cp:lastModifiedBy>
  <cp:revision>121</cp:revision>
  <dcterms:created xsi:type="dcterms:W3CDTF">2015-02-02T12:11:53Z</dcterms:created>
  <dcterms:modified xsi:type="dcterms:W3CDTF">2015-02-04T12:22:24Z</dcterms:modified>
</cp:coreProperties>
</file>